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0" r:id="rId3"/>
    <p:sldId id="276" r:id="rId4"/>
    <p:sldId id="258" r:id="rId5"/>
    <p:sldId id="260" r:id="rId6"/>
    <p:sldId id="271" r:id="rId7"/>
    <p:sldId id="265" r:id="rId8"/>
    <p:sldId id="272" r:id="rId9"/>
    <p:sldId id="273" r:id="rId10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8" d="100"/>
          <a:sy n="88" d="100"/>
        </p:scale>
        <p:origin x="494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pPr algn="r" rtl="0"/>
              <a:t>27. 03. 2020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27. 03. 2020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88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06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9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085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639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 rtl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27. 03. 2020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6778" y="374468"/>
            <a:ext cx="8127864" cy="2423160"/>
          </a:xfrm>
        </p:spPr>
        <p:txBody>
          <a:bodyPr rtlCol="0">
            <a:normAutofit/>
          </a:bodyPr>
          <a:lstStyle/>
          <a:p>
            <a:pPr algn="ctr" rtl="0"/>
            <a:r>
              <a:rPr lang="sl-SI" dirty="0" smtClean="0">
                <a:solidFill>
                  <a:srgbClr val="FF0000"/>
                </a:solidFill>
              </a:rPr>
              <a:t>Deljenje trimestnega deljenca z dvomestnim deliteljem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86753" y="3424517"/>
            <a:ext cx="10605247" cy="2841811"/>
          </a:xfrm>
        </p:spPr>
        <p:txBody>
          <a:bodyPr rtlCol="0">
            <a:normAutofit/>
          </a:bodyPr>
          <a:lstStyle/>
          <a:p>
            <a:pPr marL="45720" algn="ctr">
              <a:lnSpc>
                <a:spcPct val="150000"/>
              </a:lnSpc>
            </a:pPr>
            <a:r>
              <a:rPr lang="sl-SI" sz="4400" b="1" dirty="0">
                <a:solidFill>
                  <a:schemeClr val="tx2"/>
                </a:solidFill>
              </a:rPr>
              <a:t>Natančno beri navodila in                   NE preskakuj točk.</a:t>
            </a:r>
          </a:p>
          <a:p>
            <a:pPr marL="45720" algn="ctr">
              <a:lnSpc>
                <a:spcPct val="150000"/>
              </a:lnSpc>
            </a:pPr>
            <a:endParaRPr lang="sl-SI" sz="1050" b="1" i="1" dirty="0">
              <a:solidFill>
                <a:schemeClr val="tx2"/>
              </a:solidFill>
            </a:endParaRPr>
          </a:p>
          <a:p>
            <a:pPr marL="45720" algn="ctr">
              <a:lnSpc>
                <a:spcPct val="60000"/>
              </a:lnSpc>
            </a:pPr>
            <a:r>
              <a:rPr lang="sl-SI" b="1" i="1" dirty="0" smtClean="0">
                <a:solidFill>
                  <a:schemeClr val="tx2"/>
                </a:solidFill>
              </a:rPr>
              <a:t>Vklopi </a:t>
            </a:r>
            <a:r>
              <a:rPr lang="sl-SI" b="1" i="1" dirty="0">
                <a:solidFill>
                  <a:schemeClr val="tx2"/>
                </a:solidFill>
              </a:rPr>
              <a:t>diaprojekcijo </a:t>
            </a:r>
            <a:r>
              <a:rPr lang="sl-SI" b="1" i="1" dirty="0" smtClean="0">
                <a:solidFill>
                  <a:schemeClr val="tx2"/>
                </a:solidFill>
              </a:rPr>
              <a:t>(poišči </a:t>
            </a:r>
            <a:r>
              <a:rPr lang="sl-SI" b="1" i="1" dirty="0">
                <a:solidFill>
                  <a:schemeClr val="tx2"/>
                </a:solidFill>
              </a:rPr>
              <a:t>simbol     </a:t>
            </a:r>
            <a:r>
              <a:rPr lang="sl-SI" b="1" i="1" dirty="0" smtClean="0">
                <a:solidFill>
                  <a:schemeClr val="tx2"/>
                </a:solidFill>
              </a:rPr>
              <a:t>v </a:t>
            </a:r>
            <a:r>
              <a:rPr lang="sl-SI" b="1" i="1" dirty="0">
                <a:solidFill>
                  <a:schemeClr val="tx2"/>
                </a:solidFill>
              </a:rPr>
              <a:t>levem kotu zgoraj).</a:t>
            </a:r>
          </a:p>
          <a:p>
            <a:pPr marL="45720" algn="ctr">
              <a:lnSpc>
                <a:spcPct val="60000"/>
              </a:lnSpc>
            </a:pPr>
            <a:r>
              <a:rPr lang="sl-SI" b="1" i="1" dirty="0">
                <a:solidFill>
                  <a:schemeClr val="tx2"/>
                </a:solidFill>
              </a:rPr>
              <a:t>Naprej se premikaš s tipko za presledek ali enter.</a:t>
            </a:r>
          </a:p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6940" t="163" r="90944" b="96431"/>
          <a:stretch/>
        </p:blipFill>
        <p:spPr>
          <a:xfrm>
            <a:off x="7705369" y="5473784"/>
            <a:ext cx="499621" cy="4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88416" y="452846"/>
            <a:ext cx="11424910" cy="2029097"/>
          </a:xfrm>
        </p:spPr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r>
              <a:rPr lang="sl-SI" dirty="0" smtClean="0"/>
              <a:t>Dragi učenci in učenke!</a:t>
            </a:r>
          </a:p>
          <a:p>
            <a:pPr marL="0" indent="0" rtl="0">
              <a:buNone/>
            </a:pPr>
            <a:r>
              <a:rPr lang="sl-SI" dirty="0" smtClean="0"/>
              <a:t>Danes bomo s pomočjo projekcije nadaljevali z deljenjem. V zvezek si napišite naslov </a:t>
            </a:r>
          </a:p>
          <a:p>
            <a:pPr marL="0" indent="0" algn="ctr" rtl="0">
              <a:buNone/>
            </a:pPr>
            <a:r>
              <a:rPr lang="sl-SI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Deljenje trimestnega deljenca z dvomestnim deliteljem</a:t>
            </a:r>
          </a:p>
          <a:p>
            <a:pPr marL="0" indent="0" rtl="0">
              <a:buNone/>
            </a:pPr>
            <a:r>
              <a:rPr lang="sl-SI" dirty="0" smtClean="0">
                <a:solidFill>
                  <a:srgbClr val="FF0000"/>
                </a:solidFill>
              </a:rPr>
              <a:t> </a:t>
            </a:r>
            <a:endParaRPr lang="sl-SI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rtl="0">
              <a:buNone/>
            </a:pPr>
            <a:endParaRPr lang="sl-SI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88416" y="2708365"/>
            <a:ext cx="10963798" cy="3918857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sl-SI" sz="8000" dirty="0" smtClean="0"/>
              <a:t>Preden se lotimo pisnega deljenja, moramo ponoviti nekatere stvari za nazaj.</a:t>
            </a:r>
          </a:p>
          <a:p>
            <a:pPr algn="ctr" rtl="0"/>
            <a:r>
              <a:rPr lang="sl-SI" sz="11200" b="1" dirty="0" smtClean="0">
                <a:solidFill>
                  <a:srgbClr val="00B050"/>
                </a:solidFill>
              </a:rPr>
              <a:t>27</a:t>
            </a:r>
            <a:r>
              <a:rPr lang="sl-SI" sz="11200" dirty="0" smtClean="0"/>
              <a:t>   :   </a:t>
            </a:r>
            <a:r>
              <a:rPr lang="sl-SI" sz="11200" b="1" dirty="0" smtClean="0">
                <a:solidFill>
                  <a:srgbClr val="00B0F0"/>
                </a:solidFill>
              </a:rPr>
              <a:t>3</a:t>
            </a:r>
            <a:r>
              <a:rPr lang="sl-SI" sz="11200" dirty="0" smtClean="0"/>
              <a:t>   =   </a:t>
            </a:r>
            <a:r>
              <a:rPr lang="sl-SI" sz="11200" b="1" dirty="0" smtClean="0">
                <a:solidFill>
                  <a:schemeClr val="accent1"/>
                </a:solidFill>
              </a:rPr>
              <a:t>9</a:t>
            </a:r>
            <a:r>
              <a:rPr lang="sl-SI" sz="11200" dirty="0" smtClean="0"/>
              <a:t> </a:t>
            </a:r>
          </a:p>
          <a:p>
            <a:pPr rtl="0"/>
            <a:r>
              <a:rPr lang="sl-SI" sz="11200" dirty="0" smtClean="0"/>
              <a:t>		</a:t>
            </a:r>
            <a:r>
              <a:rPr lang="sl-SI" sz="11200" dirty="0"/>
              <a:t> </a:t>
            </a:r>
            <a:r>
              <a:rPr lang="sl-SI" sz="11200" dirty="0" smtClean="0"/>
              <a:t>      </a:t>
            </a:r>
            <a:r>
              <a:rPr lang="sl-SI" sz="11200" b="1" dirty="0" smtClean="0">
                <a:solidFill>
                  <a:srgbClr val="00B050"/>
                </a:solidFill>
              </a:rPr>
              <a:t>deljenec</a:t>
            </a:r>
            <a:r>
              <a:rPr lang="sl-SI" sz="11200" dirty="0" smtClean="0"/>
              <a:t>    </a:t>
            </a:r>
            <a:r>
              <a:rPr lang="sl-SI" sz="11200" b="1" dirty="0" smtClean="0">
                <a:solidFill>
                  <a:srgbClr val="00B0F0"/>
                </a:solidFill>
              </a:rPr>
              <a:t>delitelj</a:t>
            </a:r>
            <a:r>
              <a:rPr lang="sl-SI" sz="11200" dirty="0" smtClean="0"/>
              <a:t>   </a:t>
            </a:r>
            <a:r>
              <a:rPr lang="sl-SI" sz="11200" b="1" dirty="0" smtClean="0">
                <a:solidFill>
                  <a:schemeClr val="accent1"/>
                </a:solidFill>
              </a:rPr>
              <a:t>količnik</a:t>
            </a:r>
          </a:p>
          <a:p>
            <a:pPr rtl="0"/>
            <a:endParaRPr lang="sl-SI" sz="8000" b="1" dirty="0" smtClean="0">
              <a:solidFill>
                <a:schemeClr val="accent1"/>
              </a:solidFill>
            </a:endParaRP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sl-SI" sz="8000" dirty="0" smtClean="0">
                <a:solidFill>
                  <a:srgbClr val="FF0000"/>
                </a:solidFill>
              </a:rPr>
              <a:t>Pisno deljenje ni možno brez </a:t>
            </a:r>
            <a:r>
              <a:rPr lang="sl-SI" sz="8000" b="1" u="sng" dirty="0" smtClean="0">
                <a:solidFill>
                  <a:srgbClr val="FF0000"/>
                </a:solidFill>
              </a:rPr>
              <a:t>dobrega znanja poštevanke</a:t>
            </a:r>
            <a:r>
              <a:rPr lang="sl-SI" sz="8000" dirty="0" smtClean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sl-SI" sz="8000" dirty="0" smtClean="0"/>
              <a:t>Množenje in deljenje sta med seboj povezani računski operaciji.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8000" dirty="0" smtClean="0"/>
              <a:t>D</a:t>
            </a:r>
            <a:r>
              <a:rPr lang="sl-SI" sz="8000" b="1" dirty="0" smtClean="0"/>
              <a:t>eljenje je obraten proces množenja </a:t>
            </a:r>
            <a:r>
              <a:rPr lang="sl-SI" sz="8000" dirty="0" smtClean="0"/>
              <a:t>(če je 27 : 3 = 9, je 3 </a:t>
            </a:r>
            <a:r>
              <a:rPr lang="sl-SI" sz="1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8000" dirty="0" smtClean="0"/>
              <a:t>9 = 27).</a:t>
            </a:r>
          </a:p>
          <a:p>
            <a:pPr rtl="0"/>
            <a:endParaRPr lang="sl-SI" dirty="0"/>
          </a:p>
          <a:p>
            <a:pPr rtl="0"/>
            <a:endParaRPr lang="sl-SI" dirty="0" smtClean="0"/>
          </a:p>
          <a:p>
            <a:pPr rtl="0"/>
            <a:r>
              <a:rPr lang="sl-SI" dirty="0" smtClean="0"/>
              <a:t>  </a:t>
            </a:r>
          </a:p>
          <a:p>
            <a:pPr rtl="0"/>
            <a:endParaRPr lang="sl-SI" dirty="0" smtClean="0"/>
          </a:p>
          <a:p>
            <a:pPr rtl="0"/>
            <a:r>
              <a:rPr lang="sl-SI" dirty="0" smtClean="0"/>
              <a:t>              </a:t>
            </a:r>
          </a:p>
          <a:p>
            <a:pPr rtl="0"/>
            <a:r>
              <a:rPr lang="sl-SI" dirty="0"/>
              <a:t> </a:t>
            </a:r>
            <a:r>
              <a:rPr lang="sl-SI" dirty="0" smtClean="0"/>
              <a:t>        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nadaljevanju si na primerih oglej </a:t>
            </a:r>
            <a:r>
              <a:rPr lang="sl-SI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postopek</a:t>
            </a:r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pisnega deljenja. 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598864" y="262264"/>
            <a:ext cx="10300784" cy="3851080"/>
          </a:xfrm>
        </p:spPr>
        <p:txBody>
          <a:bodyPr rtlCol="0">
            <a:normAutofit fontScale="90000"/>
          </a:bodyPr>
          <a:lstStyle/>
          <a:p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Pri deljenju moramo upoštevati, da vedno delimo od leve proti desni. Koliko števk pri deljencu vzamemo, je odvisno od delitelja. </a:t>
            </a:r>
            <a:br>
              <a:rPr lang="sl-SI" sz="2200" dirty="0" smtClean="0"/>
            </a:b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V tem primeru vzamemo prvi dve števki delitelja in delimo po postopku, ker 2:21 ne gre, vzamemo še prvo število zraven (torej 3).   </a:t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 --------</a:t>
            </a:r>
            <a:r>
              <a:rPr lang="sl-SI" sz="2200" dirty="0" smtClean="0">
                <a:sym typeface="Wingdings" panose="05000000000000000000" pitchFamily="2" charset="2"/>
              </a:rPr>
              <a:t>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   </a:t>
            </a:r>
            <a:r>
              <a:rPr lang="sl-SI" sz="2200" u="sng" dirty="0" smtClean="0">
                <a:solidFill>
                  <a:srgbClr val="00B050"/>
                </a:solidFill>
              </a:rPr>
              <a:t>2</a:t>
            </a:r>
            <a:r>
              <a:rPr lang="sl-SI" sz="2200" u="sng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200" dirty="0" smtClean="0"/>
              <a:t>4: 21 =</a:t>
            </a:r>
            <a:r>
              <a:rPr lang="sl-SI" sz="2200" dirty="0" smtClean="0">
                <a:solidFill>
                  <a:srgbClr val="FF0000"/>
                </a:solidFill>
              </a:rPr>
              <a:t>1</a:t>
            </a:r>
            <a:r>
              <a:rPr lang="sl-SI" sz="2200" dirty="0" smtClean="0">
                <a:solidFill>
                  <a:srgbClr val="003399"/>
                </a:solidFill>
              </a:rPr>
              <a:t>1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1800" dirty="0" smtClean="0"/>
              <a:t>    </a:t>
            </a:r>
            <a:r>
              <a:rPr lang="sl-SI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sl-SI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l-SI" sz="900" dirty="0" smtClean="0"/>
              <a:t> </a:t>
            </a:r>
            <a:r>
              <a:rPr lang="sl-SI" sz="18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       03ost.</a:t>
            </a: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               </a:t>
            </a:r>
            <a:endParaRPr lang="sl-SI" sz="1800" dirty="0"/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4406537" y="1617680"/>
            <a:ext cx="7203829" cy="5475016"/>
          </a:xfrm>
        </p:spPr>
        <p:txBody>
          <a:bodyPr rtlCol="0">
            <a:normAutofit fontScale="92500" lnSpcReduction="10000"/>
          </a:bodyPr>
          <a:lstStyle/>
          <a:p>
            <a:pPr marL="457200" indent="-457200" rtl="0">
              <a:lnSpc>
                <a:spcPct val="134000"/>
              </a:lnSpc>
              <a:buFont typeface="+mj-lt"/>
              <a:buAutoNum type="arabicPeriod"/>
            </a:pPr>
            <a:r>
              <a:rPr lang="sl-SI" sz="2200" dirty="0" smtClean="0"/>
              <a:t>Delimo 23 : 21 = </a:t>
            </a:r>
            <a:r>
              <a:rPr lang="sl-SI" sz="2200" dirty="0" smtClean="0">
                <a:solidFill>
                  <a:srgbClr val="FF0000"/>
                </a:solidFill>
              </a:rPr>
              <a:t>1</a:t>
            </a:r>
            <a:r>
              <a:rPr lang="sl-SI" sz="2200" dirty="0" smtClean="0"/>
              <a:t>. (lahko se tudi vprašamo, kolikokrat gre 21 v 23). </a:t>
            </a:r>
            <a:r>
              <a:rPr lang="sl-SI" sz="2200" dirty="0" smtClean="0">
                <a:solidFill>
                  <a:schemeClr val="accent5"/>
                </a:solidFill>
              </a:rPr>
              <a:t>1</a:t>
            </a:r>
            <a:r>
              <a:rPr lang="sl-SI" sz="2200" dirty="0" smtClean="0"/>
              <a:t> zapišemo.</a:t>
            </a:r>
          </a:p>
          <a:p>
            <a:pPr marL="457200" indent="-457200">
              <a:lnSpc>
                <a:spcPct val="124000"/>
              </a:lnSpc>
              <a:buFont typeface="+mj-lt"/>
              <a:buAutoNum type="arabicPeriod"/>
            </a:pPr>
            <a:r>
              <a:rPr lang="sl-SI" sz="2200" dirty="0" smtClean="0"/>
              <a:t>Množimo nazaj </a:t>
            </a:r>
            <a:r>
              <a:rPr lang="sl-SI" sz="2200" dirty="0" smtClean="0">
                <a:solidFill>
                  <a:schemeClr val="accent5"/>
                </a:solidFill>
              </a:rPr>
              <a:t>1 </a:t>
            </a:r>
            <a:r>
              <a:rPr lang="sl-S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sl-SI" sz="2200" dirty="0" smtClean="0">
                <a:solidFill>
                  <a:schemeClr val="accent5"/>
                </a:solidFill>
              </a:rPr>
              <a:t> </a:t>
            </a:r>
            <a:r>
              <a:rPr lang="sl-SI" sz="2200" dirty="0" smtClean="0"/>
              <a:t>1 = 1 in do </a:t>
            </a:r>
            <a:r>
              <a:rPr lang="sl-SI" sz="22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200" dirty="0" smtClean="0"/>
              <a:t> mi manjka </a:t>
            </a:r>
            <a:r>
              <a:rPr lang="sl-SI" sz="22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l-SI" sz="2200" dirty="0" smtClean="0"/>
              <a:t>,   </a:t>
            </a:r>
            <a:r>
              <a:rPr lang="sl-SI" sz="22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l-SI" sz="2200" dirty="0" smtClean="0"/>
              <a:t> podpišemo (pod </a:t>
            </a:r>
            <a:r>
              <a:rPr lang="sl-SI" sz="22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200" dirty="0" smtClean="0"/>
              <a:t>).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sl-SI" sz="2200" dirty="0" smtClean="0">
                <a:solidFill>
                  <a:schemeClr val="accent5"/>
                </a:solidFill>
              </a:rPr>
              <a:t>    1</a:t>
            </a:r>
            <a:r>
              <a:rPr lang="sl-SI" sz="2200" dirty="0" smtClean="0"/>
              <a:t> </a:t>
            </a:r>
            <a:r>
              <a:rPr lang="sl-S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200" dirty="0" smtClean="0"/>
              <a:t>2 = </a:t>
            </a:r>
            <a:r>
              <a:rPr lang="sl-SI" sz="2200" dirty="0" smtClean="0">
                <a:solidFill>
                  <a:srgbClr val="00B050"/>
                </a:solidFill>
              </a:rPr>
              <a:t>2</a:t>
            </a:r>
            <a:r>
              <a:rPr lang="sl-SI" sz="2200" dirty="0" smtClean="0"/>
              <a:t> in do 2 mi manjka </a:t>
            </a:r>
            <a:r>
              <a:rPr lang="sl-SI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sl-SI" sz="2200" dirty="0"/>
              <a:t>.</a:t>
            </a:r>
            <a:endParaRPr lang="sl-SI" sz="2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sl-SI" sz="2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</a:t>
            </a:r>
            <a:r>
              <a:rPr lang="sl-SI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sl-SI" sz="2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zapišemo (pod </a:t>
            </a:r>
            <a:r>
              <a:rPr lang="sl-SI" sz="2200" dirty="0" smtClean="0">
                <a:solidFill>
                  <a:srgbClr val="00B050"/>
                </a:solidFill>
              </a:rPr>
              <a:t>2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).</a:t>
            </a:r>
          </a:p>
          <a:p>
            <a:pPr marL="0" indent="0" rtl="0">
              <a:lnSpc>
                <a:spcPct val="134000"/>
              </a:lnSpc>
              <a:buNone/>
            </a:pP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3.  </a:t>
            </a:r>
            <a:r>
              <a:rPr lang="sl-SI" sz="2200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pripišemo, dobimo 24. </a:t>
            </a:r>
          </a:p>
          <a:p>
            <a:pPr marL="0" indent="0" rtl="0">
              <a:lnSpc>
                <a:spcPct val="134000"/>
              </a:lnSpc>
              <a:spcBef>
                <a:spcPts val="0"/>
              </a:spcBef>
              <a:buNone/>
            </a:pP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    Delimo 24 : 21 = </a:t>
            </a:r>
            <a:r>
              <a:rPr lang="sl-SI" sz="2200" dirty="0" smtClean="0">
                <a:solidFill>
                  <a:srgbClr val="003399"/>
                </a:solidFill>
              </a:rPr>
              <a:t>1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.   </a:t>
            </a:r>
            <a:r>
              <a:rPr lang="sl-SI" sz="2200" dirty="0" smtClean="0">
                <a:solidFill>
                  <a:srgbClr val="003399"/>
                </a:solidFill>
              </a:rPr>
              <a:t>1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 zapišemo.</a:t>
            </a:r>
          </a:p>
          <a:p>
            <a:pPr marL="457200" indent="-457200">
              <a:lnSpc>
                <a:spcPct val="134000"/>
              </a:lnSpc>
              <a:buAutoNum type="arabicPeriod" startAt="4"/>
            </a:pP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Množimo </a:t>
            </a:r>
            <a:r>
              <a:rPr lang="sl-SI" sz="2200" dirty="0" smtClean="0">
                <a:solidFill>
                  <a:srgbClr val="003399"/>
                </a:solidFill>
              </a:rPr>
              <a:t>1 </a:t>
            </a:r>
            <a:r>
              <a:rPr lang="sl-S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sl-SI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1 = 1 in do </a:t>
            </a:r>
            <a:r>
              <a:rPr lang="sl-SI" sz="22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 mi manjka </a:t>
            </a:r>
            <a:r>
              <a:rPr lang="sl-SI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3.   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sl-SI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3 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zapišemo (pod </a:t>
            </a:r>
            <a:r>
              <a:rPr lang="sl-SI" sz="22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).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sl-SI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sl-SI" sz="2200" dirty="0" smtClean="0">
                <a:solidFill>
                  <a:srgbClr val="003399"/>
                </a:solidFill>
              </a:rPr>
              <a:t>1 </a:t>
            </a:r>
            <a:r>
              <a:rPr lang="sl-S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2 = 2 in do </a:t>
            </a:r>
            <a:r>
              <a:rPr lang="sl-SI" sz="22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 mi manjka </a:t>
            </a:r>
            <a:r>
              <a:rPr lang="sl-SI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0</a:t>
            </a:r>
            <a:r>
              <a:rPr lang="sl-SI" sz="22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sl-SI" sz="2200" b="1" dirty="0" smtClean="0">
                <a:solidFill>
                  <a:schemeClr val="tx1">
                    <a:lumMod val="75000"/>
                  </a:schemeClr>
                </a:solidFill>
              </a:rPr>
              <a:t>Ker ni več kaj PRIPISATI, je</a:t>
            </a:r>
            <a:r>
              <a:rPr lang="sl-SI" sz="22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3 </a:t>
            </a:r>
            <a:r>
              <a:rPr lang="sl-SI" sz="2200" b="1" dirty="0" smtClean="0">
                <a:solidFill>
                  <a:schemeClr val="tx1">
                    <a:lumMod val="75000"/>
                  </a:schemeClr>
                </a:solidFill>
              </a:rPr>
              <a:t>ostanek</a:t>
            </a:r>
            <a:r>
              <a:rPr lang="sl-SI" sz="2300" b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sl-SI" sz="23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Ovalni oblaček 26"/>
          <p:cNvSpPr/>
          <p:nvPr/>
        </p:nvSpPr>
        <p:spPr>
          <a:xfrm flipH="1">
            <a:off x="0" y="3647947"/>
            <a:ext cx="4345577" cy="2091002"/>
          </a:xfrm>
          <a:prstGeom prst="wedgeEllipseCallout">
            <a:avLst>
              <a:gd name="adj1" fmla="val 16132"/>
              <a:gd name="adj2" fmla="val -934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dirty="0"/>
              <a:t>Ostanek mora biti vedno manjši od delitelja. V nasprotnem primeru smo narobe </a:t>
            </a:r>
            <a:r>
              <a:rPr lang="sl-SI" dirty="0" smtClean="0"/>
              <a:t>izračunali.</a:t>
            </a:r>
            <a:endParaRPr lang="sl-SI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677860" y="5565521"/>
            <a:ext cx="4229164" cy="1658239"/>
          </a:xfrm>
        </p:spPr>
        <p:txBody>
          <a:bodyPr rtlCol="0"/>
          <a:lstStyle/>
          <a:p>
            <a:pPr marL="0" indent="0" rtl="0">
              <a:buNone/>
            </a:pPr>
            <a:r>
              <a:rPr lang="sl-SI" dirty="0" smtClean="0"/>
              <a:t>     </a:t>
            </a:r>
            <a:endParaRPr lang="sl-SI" u="sng" dirty="0" smtClean="0"/>
          </a:p>
          <a:p>
            <a:pPr marL="0" indent="0" rtl="0">
              <a:buNone/>
            </a:pPr>
            <a:r>
              <a:rPr lang="sl-SI" dirty="0" smtClean="0"/>
              <a:t>      </a:t>
            </a:r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74460" y="161023"/>
            <a:ext cx="9980614" cy="211166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Ko delimo, naredimo tudi preizkus. Preizkus naredimo tako, da pomnožimo delitelja in količnik ter prištejemo ostanek. Naredi dva računa.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584961" y="2272683"/>
            <a:ext cx="9250618" cy="833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l-SI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sl-SI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11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sl-SI" sz="36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sl-SI" sz="36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11</a:t>
            </a:r>
            <a:endParaRPr lang="sl-SI" sz="36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             ALI      </a:t>
            </a:r>
            <a:r>
              <a:rPr lang="sl-SI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sl-SI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sl-SI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21    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sl-SI" sz="36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21 </a:t>
            </a:r>
            <a:r>
              <a:rPr lang="sl-SI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sl-SI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231                           </a:t>
            </a:r>
            <a:r>
              <a:rPr lang="sl-SI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231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   3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sl-SI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231 </a:t>
            </a:r>
            <a:r>
              <a:rPr lang="sl-SI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+ 3 = 234</a:t>
            </a:r>
            <a:endParaRPr lang="sl-SI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234</a:t>
            </a:r>
            <a:endParaRPr lang="sl-SI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Rezultat iskanja slik za CLIP ART M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06" y="1847112"/>
            <a:ext cx="30670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322218" y="419939"/>
            <a:ext cx="11573692" cy="331603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Zapišimo še en račun.</a:t>
            </a:r>
          </a:p>
          <a:p>
            <a:pPr marL="0" indent="0" rtl="0">
              <a:buNone/>
            </a:pPr>
            <a:endParaRPr lang="sl-SI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sl-SI" sz="2800" u="sng" dirty="0" smtClean="0">
                <a:solidFill>
                  <a:srgbClr val="00B050"/>
                </a:solidFill>
              </a:rPr>
              <a:t>8</a:t>
            </a:r>
            <a:r>
              <a:rPr lang="sl-SI" sz="2800" u="sng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sl-SI" sz="2800" dirty="0" smtClean="0"/>
              <a:t>6 : </a:t>
            </a:r>
            <a:r>
              <a:rPr lang="sl-SI" sz="2800" dirty="0"/>
              <a:t>34 =</a:t>
            </a:r>
            <a:r>
              <a:rPr lang="sl-SI" sz="2800" dirty="0" smtClean="0">
                <a:solidFill>
                  <a:srgbClr val="FF0000"/>
                </a:solidFill>
              </a:rPr>
              <a:t>2</a:t>
            </a:r>
            <a:r>
              <a:rPr lang="sl-SI" sz="2800" dirty="0" smtClean="0">
                <a:solidFill>
                  <a:srgbClr val="003399"/>
                </a:solidFill>
              </a:rPr>
              <a:t>5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sl-SI" sz="2000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sl-SI" sz="2000" dirty="0" smtClean="0"/>
              <a:t> </a:t>
            </a:r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/>
              <a:t>  </a:t>
            </a:r>
            <a:r>
              <a:rPr lang="sl-SI" sz="2000" dirty="0" smtClean="0"/>
              <a:t>0</a:t>
            </a:r>
            <a:r>
              <a:rPr lang="sl-SI" sz="2000" dirty="0">
                <a:solidFill>
                  <a:srgbClr val="FFC000"/>
                </a:solidFill>
              </a:rPr>
              <a:t>6</a:t>
            </a:r>
            <a:r>
              <a:rPr lang="sl-SI" sz="2000" dirty="0" smtClean="0">
                <a:solidFill>
                  <a:srgbClr val="FFC000"/>
                </a:solidFill>
              </a:rPr>
              <a:t>ost</a:t>
            </a:r>
            <a:r>
              <a:rPr lang="sl-SI" sz="2000" dirty="0"/>
              <a:t>.</a:t>
            </a:r>
            <a:endParaRPr lang="sl-SI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rtl="0">
              <a:buNone/>
            </a:pPr>
            <a:endParaRPr lang="sl-SI" sz="2000" dirty="0">
              <a:solidFill>
                <a:schemeClr val="accent5"/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02966" y="8414035"/>
            <a:ext cx="543772" cy="305923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sl-SI" dirty="0" smtClean="0"/>
          </a:p>
          <a:p>
            <a:pPr rtl="0"/>
            <a:r>
              <a:rPr lang="sl-SI" dirty="0" smtClean="0"/>
              <a:t>              </a:t>
            </a:r>
          </a:p>
          <a:p>
            <a:pPr rtl="0"/>
            <a:r>
              <a:rPr lang="sl-SI" dirty="0"/>
              <a:t> </a:t>
            </a:r>
            <a:r>
              <a:rPr lang="sl-SI" dirty="0" smtClean="0"/>
              <a:t>          </a:t>
            </a:r>
            <a:endParaRPr lang="sl-SI" dirty="0"/>
          </a:p>
        </p:txBody>
      </p:sp>
      <p:sp>
        <p:nvSpPr>
          <p:cNvPr id="6" name="Označba mesta za vsebino 13"/>
          <p:cNvSpPr>
            <a:spLocks noGrp="1"/>
          </p:cNvSpPr>
          <p:nvPr>
            <p:ph type="title"/>
          </p:nvPr>
        </p:nvSpPr>
        <p:spPr>
          <a:xfrm>
            <a:off x="4354285" y="-736872"/>
            <a:ext cx="7837715" cy="7194278"/>
          </a:xfrm>
        </p:spPr>
        <p:txBody>
          <a:bodyPr rtlCol="0">
            <a:normAutofit fontScale="90000"/>
          </a:bodyPr>
          <a:lstStyle/>
          <a:p>
            <a:pPr marL="514350" indent="-514350" rtl="0">
              <a:buFont typeface="+mj-lt"/>
              <a:buAutoNum type="arabicPeriod"/>
            </a:pPr>
            <a:r>
              <a:rPr lang="sl-SI" sz="2600" dirty="0" smtClean="0"/>
              <a:t>Delimo 85 : 34 = </a:t>
            </a:r>
            <a:r>
              <a:rPr lang="sl-SI" sz="2600" dirty="0" smtClean="0">
                <a:solidFill>
                  <a:schemeClr val="accent5"/>
                </a:solidFill>
              </a:rPr>
              <a:t>2 </a:t>
            </a:r>
            <a:r>
              <a:rPr lang="sl-SI" sz="2600" dirty="0" smtClean="0"/>
              <a:t>(lahko se tudi vprašamo, kolikokrat gre 34 v 85). </a:t>
            </a:r>
            <a:br>
              <a:rPr lang="sl-SI" sz="2600" dirty="0" smtClean="0"/>
            </a:br>
            <a:r>
              <a:rPr lang="sl-SI" sz="2600" dirty="0" smtClean="0">
                <a:solidFill>
                  <a:schemeClr val="accent5"/>
                </a:solidFill>
              </a:rPr>
              <a:t>2</a:t>
            </a:r>
            <a:r>
              <a:rPr lang="sl-SI" sz="2600" dirty="0" smtClean="0"/>
              <a:t> zapišemo.</a:t>
            </a:r>
            <a:br>
              <a:rPr lang="sl-SI" sz="2600" dirty="0" smtClean="0"/>
            </a:br>
            <a:endParaRPr lang="sl-SI" sz="2600" dirty="0" smtClean="0"/>
          </a:p>
          <a:p>
            <a:r>
              <a:rPr lang="sl-SI" sz="2600" dirty="0" smtClean="0"/>
              <a:t>2. Množimo nazaj </a:t>
            </a:r>
            <a:r>
              <a:rPr lang="sl-SI" sz="2600" dirty="0" smtClean="0">
                <a:solidFill>
                  <a:schemeClr val="accent5"/>
                </a:solidFill>
              </a:rPr>
              <a:t>2</a:t>
            </a:r>
            <a:r>
              <a:rPr lang="sl-SI" sz="2600" dirty="0"/>
              <a:t> </a:t>
            </a:r>
            <a:r>
              <a:rPr lang="sl-SI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600" dirty="0" smtClean="0"/>
              <a:t>4 = 8 in do </a:t>
            </a:r>
            <a:r>
              <a:rPr lang="sl-SI" sz="2600" dirty="0" smtClean="0">
                <a:solidFill>
                  <a:schemeClr val="bg2">
                    <a:lumMod val="50000"/>
                  </a:schemeClr>
                </a:solidFill>
              </a:rPr>
              <a:t>15</a:t>
            </a:r>
            <a:r>
              <a:rPr lang="sl-SI" sz="2600" dirty="0" smtClean="0"/>
              <a:t> mi   </a:t>
            </a:r>
            <a:br>
              <a:rPr lang="sl-SI" sz="2600" dirty="0" smtClean="0"/>
            </a:br>
            <a:r>
              <a:rPr lang="sl-SI" sz="2600" dirty="0"/>
              <a:t> </a:t>
            </a:r>
            <a:r>
              <a:rPr lang="sl-SI" sz="2600" dirty="0" smtClean="0"/>
              <a:t>  manjka </a:t>
            </a:r>
            <a:r>
              <a:rPr lang="sl-SI" sz="2600" dirty="0" smtClean="0">
                <a:solidFill>
                  <a:schemeClr val="accent6">
                    <a:lumMod val="50000"/>
                  </a:schemeClr>
                </a:solidFill>
              </a:rPr>
              <a:t>7 </a:t>
            </a:r>
            <a:r>
              <a:rPr lang="sl-SI" sz="2600" dirty="0" smtClean="0"/>
              <a:t>(ker smo šli čez desetico,   </a:t>
            </a:r>
            <a:br>
              <a:rPr lang="sl-SI" sz="2600" dirty="0" smtClean="0"/>
            </a:br>
            <a:r>
              <a:rPr lang="sl-SI" sz="2600" dirty="0"/>
              <a:t> </a:t>
            </a:r>
            <a:r>
              <a:rPr lang="sl-SI" sz="2600" dirty="0" smtClean="0"/>
              <a:t>  zapišemo 1 naprej), </a:t>
            </a:r>
            <a:br>
              <a:rPr lang="sl-SI" sz="2600" dirty="0" smtClean="0"/>
            </a:br>
            <a:r>
              <a:rPr lang="sl-SI" sz="2600" dirty="0" smtClean="0"/>
              <a:t>   </a:t>
            </a:r>
            <a:r>
              <a:rPr lang="sl-SI" sz="2600" dirty="0" smtClean="0">
                <a:solidFill>
                  <a:schemeClr val="accent5"/>
                </a:solidFill>
              </a:rPr>
              <a:t>2</a:t>
            </a:r>
            <a:r>
              <a:rPr lang="sl-SI" sz="2600" dirty="0" smtClean="0"/>
              <a:t> </a:t>
            </a:r>
            <a:r>
              <a:rPr lang="sl-SI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600" dirty="0" smtClean="0"/>
              <a:t>3 = </a:t>
            </a:r>
            <a:r>
              <a:rPr lang="sl-SI" sz="2600" dirty="0" smtClean="0">
                <a:solidFill>
                  <a:srgbClr val="00B050"/>
                </a:solidFill>
              </a:rPr>
              <a:t>6</a:t>
            </a:r>
            <a:r>
              <a:rPr lang="sl-SI" sz="2600" dirty="0" smtClean="0"/>
              <a:t> plus 1 je 7 in do </a:t>
            </a:r>
            <a:r>
              <a:rPr lang="sl-SI" sz="2600" dirty="0">
                <a:solidFill>
                  <a:srgbClr val="00B050"/>
                </a:solidFill>
              </a:rPr>
              <a:t>8</a:t>
            </a:r>
            <a:r>
              <a:rPr lang="sl-SI" sz="2600" dirty="0" smtClean="0"/>
              <a:t> mi manjka </a:t>
            </a:r>
            <a:r>
              <a:rPr lang="sl-SI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sl-SI" sz="2600" dirty="0" smtClean="0"/>
              <a:t>. </a:t>
            </a:r>
            <a:br>
              <a:rPr lang="sl-SI" sz="2600" dirty="0" smtClean="0"/>
            </a:br>
            <a:r>
              <a:rPr lang="sl-SI" sz="2600" dirty="0" smtClean="0"/>
              <a:t>   </a:t>
            </a:r>
            <a:r>
              <a:rPr lang="sl-SI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sl-SI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zapišemo.</a:t>
            </a:r>
            <a:b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3. </a:t>
            </a:r>
            <a:r>
              <a:rPr lang="sl-SI" sz="2600" dirty="0" smtClean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pripišemo, dobimo 176. </a:t>
            </a:r>
            <a:b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sl-SI" sz="2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   Delimo 176 : 34 = </a:t>
            </a:r>
            <a:r>
              <a:rPr lang="sl-SI" sz="2600" dirty="0" smtClean="0">
                <a:solidFill>
                  <a:srgbClr val="003399"/>
                </a:solidFill>
              </a:rPr>
              <a:t>5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.    </a:t>
            </a:r>
            <a:r>
              <a:rPr lang="sl-SI" sz="2600" dirty="0" smtClean="0">
                <a:solidFill>
                  <a:srgbClr val="003399"/>
                </a:solidFill>
              </a:rPr>
              <a:t>5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 zapišemo.</a:t>
            </a:r>
          </a:p>
          <a:p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4. Množimo </a:t>
            </a:r>
            <a:r>
              <a:rPr lang="sl-SI" sz="2600" dirty="0" smtClean="0">
                <a:solidFill>
                  <a:srgbClr val="003399"/>
                </a:solidFill>
              </a:rPr>
              <a:t>5</a:t>
            </a:r>
            <a:r>
              <a:rPr lang="sl-SI" sz="2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l-SI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4 = 20 in do </a:t>
            </a:r>
            <a:r>
              <a:rPr lang="sl-SI" sz="2600" dirty="0" smtClean="0">
                <a:solidFill>
                  <a:schemeClr val="bg1">
                    <a:lumMod val="65000"/>
                  </a:schemeClr>
                </a:solidFill>
              </a:rPr>
              <a:t>26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 mi manjka </a:t>
            </a:r>
            <a:r>
              <a:rPr lang="sl-SI" sz="2600" dirty="0">
                <a:solidFill>
                  <a:srgbClr val="FFC000"/>
                </a:solidFill>
              </a:rPr>
              <a:t>6</a:t>
            </a:r>
            <a:r>
              <a:rPr lang="sl-SI" sz="2600" dirty="0" smtClean="0">
                <a:solidFill>
                  <a:srgbClr val="FFC000"/>
                </a:solidFill>
              </a:rPr>
              <a:t> </a:t>
            </a:r>
            <a:r>
              <a:rPr lang="sl-SI" sz="2600" dirty="0">
                <a:solidFill>
                  <a:srgbClr val="FFC000"/>
                </a:solidFill>
              </a:rPr>
              <a:t/>
            </a:r>
            <a:br>
              <a:rPr lang="sl-SI" sz="2600" dirty="0">
                <a:solidFill>
                  <a:srgbClr val="FFC000"/>
                </a:solidFill>
              </a:rPr>
            </a:br>
            <a:r>
              <a:rPr lang="sl-SI" sz="2600" dirty="0" smtClean="0">
                <a:solidFill>
                  <a:srgbClr val="FFC000"/>
                </a:solidFill>
              </a:rPr>
              <a:t>   </a:t>
            </a:r>
            <a:r>
              <a:rPr lang="sl-SI" sz="2600" dirty="0" smtClean="0"/>
              <a:t>(</a:t>
            </a:r>
            <a:r>
              <a:rPr lang="sl-SI" sz="2600" dirty="0"/>
              <a:t>ker smo šli </a:t>
            </a:r>
            <a:r>
              <a:rPr lang="sl-SI" sz="2600" dirty="0" smtClean="0"/>
              <a:t>čez dve desetici, </a:t>
            </a:r>
            <a:r>
              <a:rPr lang="sl-SI" sz="2600" dirty="0"/>
              <a:t>zapišemo </a:t>
            </a:r>
            <a:r>
              <a:rPr lang="sl-SI" sz="2600" dirty="0" smtClean="0"/>
              <a:t>2  </a:t>
            </a:r>
            <a:br>
              <a:rPr lang="sl-SI" sz="2600" dirty="0" smtClean="0"/>
            </a:br>
            <a:r>
              <a:rPr lang="sl-SI" sz="2600" dirty="0"/>
              <a:t> </a:t>
            </a:r>
            <a:r>
              <a:rPr lang="sl-SI" sz="2600" dirty="0" smtClean="0"/>
              <a:t>  naprej</a:t>
            </a:r>
            <a:r>
              <a:rPr lang="sl-SI" sz="2600" dirty="0"/>
              <a:t>), </a:t>
            </a:r>
            <a:r>
              <a:rPr lang="sl-SI" sz="2600" dirty="0" smtClean="0"/>
              <a:t/>
            </a:r>
            <a:br>
              <a:rPr lang="sl-SI" sz="2600" dirty="0" smtClean="0"/>
            </a:br>
            <a:r>
              <a:rPr lang="sl-SI" sz="2600" dirty="0" smtClean="0"/>
              <a:t>   </a:t>
            </a:r>
            <a:r>
              <a:rPr lang="sl-SI" sz="2600" dirty="0" smtClean="0">
                <a:solidFill>
                  <a:srgbClr val="003399"/>
                </a:solidFill>
              </a:rPr>
              <a:t>5</a:t>
            </a:r>
            <a:r>
              <a:rPr lang="sl-SI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3 = 15 plus 2 je 17 in do 17 mi manjka 0. </a:t>
            </a:r>
            <a:b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sl-SI" sz="2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  0 zapišemo. </a:t>
            </a:r>
            <a:b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        Ker ni več kaj pripisati, je </a:t>
            </a:r>
            <a:r>
              <a:rPr lang="sl-SI" sz="2600" dirty="0">
                <a:solidFill>
                  <a:srgbClr val="FFC000"/>
                </a:solidFill>
              </a:rPr>
              <a:t>6</a:t>
            </a:r>
            <a:r>
              <a:rPr lang="sl-SI" sz="2600" dirty="0" smtClean="0">
                <a:solidFill>
                  <a:schemeClr val="tx1">
                    <a:lumMod val="75000"/>
                  </a:schemeClr>
                </a:solidFill>
              </a:rPr>
              <a:t> ostanek.</a:t>
            </a:r>
            <a:endParaRPr lang="sl-SI" sz="2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Rezultat iskanja slik z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1892343"/>
            <a:ext cx="166642" cy="1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2143431"/>
            <a:ext cx="179145" cy="1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vision%20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00" y="2564409"/>
            <a:ext cx="2825369" cy="23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4450" y="256462"/>
            <a:ext cx="10058402" cy="1967883"/>
          </a:xfrm>
        </p:spPr>
        <p:txBody>
          <a:bodyPr rtlCol="0">
            <a:normAutofit fontScale="90000"/>
          </a:bodyPr>
          <a:lstStyle/>
          <a:p>
            <a:r>
              <a:rPr lang="sl-SI" dirty="0"/>
              <a:t>Ko delimo, </a:t>
            </a:r>
            <a:r>
              <a:rPr lang="sl-SI" dirty="0" smtClean="0"/>
              <a:t>naredimo </a:t>
            </a:r>
            <a:r>
              <a:rPr lang="sl-SI" dirty="0"/>
              <a:t>tudi preizkus. Preizkus naredimo tako, da pomnožimo delitelja in količnik ter prištejemo ostanek.</a:t>
            </a:r>
            <a:br>
              <a:rPr lang="sl-SI" dirty="0"/>
            </a:b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83581" y="2006353"/>
            <a:ext cx="6750491" cy="416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25 </a:t>
            </a:r>
            <a:r>
              <a:rPr lang="sl-SI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34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sl-SI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36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· 34</a:t>
            </a:r>
            <a:endParaRPr lang="sl-SI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          </a:t>
            </a:r>
            <a:r>
              <a:rPr lang="sl-SI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sl-SI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     75</a:t>
            </a:r>
            <a:endParaRPr lang="sl-SI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100 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sl-SI" sz="36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100</a:t>
            </a:r>
            <a:endParaRPr lang="sl-SI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850                                  </a:t>
            </a:r>
            <a:r>
              <a:rPr lang="sl-SI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   6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sl-SI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850 + 6 = 856</a:t>
            </a:r>
            <a:endParaRPr lang="sl-SI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856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zultat iskanja slik z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09" y="2389615"/>
            <a:ext cx="174794" cy="1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zultat iskanja slik za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10" y="2088988"/>
            <a:ext cx="217992" cy="2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zultat iskanja slik z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2" y="2393704"/>
            <a:ext cx="174794" cy="1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zultat iskanja slik za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73" y="2069269"/>
            <a:ext cx="196393" cy="1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5721531" y="545157"/>
            <a:ext cx="6165669" cy="619048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sl-SI" sz="400" dirty="0" smtClean="0"/>
          </a:p>
          <a:p>
            <a:pPr marL="0" indent="0" rtl="0">
              <a:buNone/>
            </a:pPr>
            <a:r>
              <a:rPr lang="sl-SI" dirty="0" smtClean="0"/>
              <a:t>1.Delimo 13 : 12 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. (lahko se tudi vprašamo, kolikokrat gre 12 v </a:t>
            </a:r>
            <a:r>
              <a:rPr lang="sl-SI" dirty="0"/>
              <a:t>1</a:t>
            </a:r>
            <a:r>
              <a:rPr lang="sl-SI" dirty="0" smtClean="0"/>
              <a:t>3). </a:t>
            </a:r>
            <a:r>
              <a:rPr lang="sl-SI" dirty="0"/>
              <a:t> 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accent5"/>
                </a:solidFill>
              </a:rPr>
              <a:t>1</a:t>
            </a:r>
            <a:r>
              <a:rPr lang="sl-SI" dirty="0" smtClean="0"/>
              <a:t> zapišemo. (Vidiš, da gre </a:t>
            </a:r>
            <a:r>
              <a:rPr lang="sl-SI" dirty="0" smtClean="0">
                <a:sym typeface="Wingdings" panose="05000000000000000000" pitchFamily="2" charset="2"/>
              </a:rPr>
              <a:t> 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dirty="0" smtClean="0"/>
              <a:t>2. Množimo nazaj </a:t>
            </a:r>
            <a:r>
              <a:rPr lang="sl-SI" dirty="0" smtClean="0">
                <a:solidFill>
                  <a:schemeClr val="accent5"/>
                </a:solidFill>
              </a:rPr>
              <a:t>1</a:t>
            </a:r>
            <a:r>
              <a:rPr lang="sl-SI" dirty="0"/>
              <a:t>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 smtClean="0"/>
              <a:t>2 = 2 in do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dirty="0" smtClean="0"/>
              <a:t> mi manjka 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sl-SI" dirty="0" smtClean="0"/>
              <a:t>, 1 podpišemo. </a:t>
            </a:r>
            <a:r>
              <a:rPr lang="sl-SI" dirty="0" smtClean="0">
                <a:solidFill>
                  <a:schemeClr val="accent5"/>
                </a:solidFill>
              </a:rPr>
              <a:t>1</a:t>
            </a:r>
            <a:r>
              <a:rPr lang="sl-SI" dirty="0"/>
              <a:t>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 smtClean="0"/>
              <a:t>1 = </a:t>
            </a:r>
            <a:r>
              <a:rPr lang="sl-SI" dirty="0" smtClean="0">
                <a:solidFill>
                  <a:srgbClr val="00B050"/>
                </a:solidFill>
              </a:rPr>
              <a:t>1</a:t>
            </a:r>
            <a:r>
              <a:rPr lang="sl-SI" dirty="0" smtClean="0"/>
              <a:t> in do </a:t>
            </a:r>
            <a:r>
              <a:rPr lang="sl-SI" dirty="0"/>
              <a:t>1</a:t>
            </a:r>
            <a:r>
              <a:rPr lang="sl-SI" dirty="0" smtClean="0"/>
              <a:t> mi manjka </a:t>
            </a:r>
            <a:r>
              <a:rPr lang="sl-SI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0. 0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zapišemo.</a:t>
            </a:r>
          </a:p>
          <a:p>
            <a:pPr marL="0" indent="0" rtl="0">
              <a:buNone/>
            </a:pP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3. 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pripišemo, dobimo 14. Delimo 14 : 12 = </a:t>
            </a:r>
            <a:r>
              <a:rPr lang="sl-SI" dirty="0" smtClean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l-SI" dirty="0" smtClean="0">
                <a:solidFill>
                  <a:srgbClr val="003399"/>
                </a:solidFill>
              </a:rPr>
              <a:t>1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 zapišemo.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4. Množimo </a:t>
            </a:r>
            <a:r>
              <a:rPr lang="sl-SI" dirty="0" smtClean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2 = 1 in do </a:t>
            </a:r>
            <a:r>
              <a:rPr lang="sl-SI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 mi manjka </a:t>
            </a:r>
            <a:r>
              <a:rPr lang="sl-SI" dirty="0">
                <a:solidFill>
                  <a:srgbClr val="FFC000"/>
                </a:solidFill>
              </a:rPr>
              <a:t>2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sl-SI" dirty="0">
                <a:solidFill>
                  <a:srgbClr val="FFC000"/>
                </a:solidFill>
              </a:rPr>
              <a:t>2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 zapišemo. </a:t>
            </a:r>
            <a:r>
              <a:rPr lang="sl-SI" dirty="0" smtClean="0">
                <a:solidFill>
                  <a:srgbClr val="003399"/>
                </a:solidFill>
              </a:rPr>
              <a:t>1</a:t>
            </a:r>
            <a:r>
              <a:rPr lang="sl-SI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1 = 1 in do 1 mi manjka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 0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Ker več ni kaj pripisati, je </a:t>
            </a:r>
            <a:r>
              <a:rPr lang="sl-SI" dirty="0" smtClean="0">
                <a:solidFill>
                  <a:srgbClr val="FFC000"/>
                </a:solidFill>
              </a:rPr>
              <a:t>2</a:t>
            </a:r>
            <a:r>
              <a:rPr lang="sl-SI" dirty="0" smtClean="0">
                <a:solidFill>
                  <a:schemeClr val="tx1">
                    <a:lumMod val="75000"/>
                  </a:schemeClr>
                </a:solidFill>
              </a:rPr>
              <a:t> ostanek.</a:t>
            </a:r>
            <a:endParaRPr lang="sl-SI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62128" y="195507"/>
            <a:ext cx="11186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Gremo sedaj skupaj. V zvezek čez dve vrstici napiši </a:t>
            </a:r>
            <a:r>
              <a:rPr lang="sl-SI" dirty="0" smtClean="0"/>
              <a:t>račun, ki ga boš s pomočjo diaprojekcije izračunal-a.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188087" y="1468487"/>
            <a:ext cx="3871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u="sng" dirty="0">
                <a:solidFill>
                  <a:srgbClr val="00B050"/>
                </a:solidFill>
              </a:rPr>
              <a:t>1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800" dirty="0"/>
              <a:t>4: 12 =</a:t>
            </a:r>
            <a:r>
              <a:rPr lang="sl-SI" sz="2800" dirty="0" smtClean="0">
                <a:solidFill>
                  <a:srgbClr val="FF0000"/>
                </a:solidFill>
              </a:rPr>
              <a:t>1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       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62128" y="857227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134: 12 =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88087" y="23456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u="sng" dirty="0">
                <a:solidFill>
                  <a:srgbClr val="00B050"/>
                </a:solidFill>
              </a:rPr>
              <a:t>1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800" dirty="0"/>
              <a:t>4: 12 =</a:t>
            </a:r>
            <a:r>
              <a:rPr lang="sl-SI" sz="2800" dirty="0">
                <a:solidFill>
                  <a:srgbClr val="FF0000"/>
                </a:solidFill>
              </a:rPr>
              <a:t>1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r>
              <a:rPr lang="sl-SI" sz="2800" dirty="0" smtClean="0"/>
              <a:t>1</a:t>
            </a:r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>
            <a:off x="188087" y="331698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u="sng" dirty="0">
                <a:solidFill>
                  <a:srgbClr val="00B050"/>
                </a:solidFill>
              </a:rPr>
              <a:t>1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800" dirty="0"/>
              <a:t>4: 12 =</a:t>
            </a:r>
            <a:r>
              <a:rPr lang="sl-SI" sz="2800" dirty="0" smtClean="0">
                <a:solidFill>
                  <a:srgbClr val="FF0000"/>
                </a:solidFill>
              </a:rPr>
              <a:t>1</a:t>
            </a:r>
            <a:r>
              <a:rPr lang="sl-SI" sz="2800" dirty="0" smtClean="0">
                <a:solidFill>
                  <a:srgbClr val="0070C0"/>
                </a:solidFill>
              </a:rPr>
              <a:t>1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r>
              <a:rPr lang="sl-SI" sz="2800" dirty="0" smtClean="0"/>
              <a:t>1</a:t>
            </a:r>
            <a:r>
              <a:rPr lang="sl-SI" sz="28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sl-SI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62128" y="441733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u="sng" dirty="0">
                <a:solidFill>
                  <a:srgbClr val="00B050"/>
                </a:solidFill>
              </a:rPr>
              <a:t>1</a:t>
            </a:r>
            <a:r>
              <a:rPr lang="sl-SI" sz="2800" u="sng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sl-SI" sz="2800" dirty="0"/>
              <a:t>4: 12 =</a:t>
            </a:r>
            <a:r>
              <a:rPr lang="sl-SI" sz="2800" dirty="0" smtClean="0">
                <a:solidFill>
                  <a:srgbClr val="FF0000"/>
                </a:solidFill>
              </a:rPr>
              <a:t>1</a:t>
            </a:r>
            <a:r>
              <a:rPr lang="sl-SI" sz="2800" dirty="0" smtClean="0">
                <a:solidFill>
                  <a:srgbClr val="0070C0"/>
                </a:solidFill>
              </a:rPr>
              <a:t>1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r>
              <a:rPr lang="sl-SI" sz="2800" dirty="0" smtClean="0"/>
              <a:t>1</a:t>
            </a:r>
            <a:r>
              <a:rPr lang="sl-SI" sz="28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r>
              <a:rPr lang="sl-SI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l-SI" sz="2800" dirty="0" smtClean="0">
                <a:solidFill>
                  <a:schemeClr val="bg1">
                    <a:lumMod val="65000"/>
                  </a:schemeClr>
                </a:solidFill>
              </a:rPr>
              <a:t> 0</a:t>
            </a:r>
            <a:r>
              <a:rPr lang="sl-SI" sz="2800" dirty="0" smtClean="0">
                <a:solidFill>
                  <a:srgbClr val="FFC000"/>
                </a:solidFill>
              </a:rPr>
              <a:t>2 ost.</a:t>
            </a:r>
            <a:endParaRPr lang="sl-SI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677860" y="5565521"/>
            <a:ext cx="4229164" cy="1658239"/>
          </a:xfrm>
        </p:spPr>
        <p:txBody>
          <a:bodyPr rtlCol="0"/>
          <a:lstStyle/>
          <a:p>
            <a:pPr marL="0" indent="0" rtl="0">
              <a:buNone/>
            </a:pPr>
            <a:r>
              <a:rPr lang="sl-SI" dirty="0" smtClean="0"/>
              <a:t>     </a:t>
            </a:r>
            <a:endParaRPr lang="sl-SI" u="sng" dirty="0" smtClean="0"/>
          </a:p>
          <a:p>
            <a:pPr marL="0" indent="0" rtl="0">
              <a:buNone/>
            </a:pPr>
            <a:r>
              <a:rPr lang="sl-SI" dirty="0" smtClean="0"/>
              <a:t>      </a:t>
            </a:r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0416" y="-40888"/>
            <a:ext cx="9980614" cy="856360"/>
          </a:xfrm>
        </p:spPr>
        <p:txBody>
          <a:bodyPr>
            <a:normAutofit/>
          </a:bodyPr>
          <a:lstStyle/>
          <a:p>
            <a:r>
              <a:rPr lang="sl-SI" dirty="0" smtClean="0"/>
              <a:t>Naredimo tudi preizkus. 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538304" y="815472"/>
            <a:ext cx="10585310" cy="616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l-SI" sz="24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sl-SI" sz="24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11</a:t>
            </a:r>
            <a:endParaRPr lang="sl-SI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sl-SI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sl-SI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l-SI" sz="24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12</a:t>
            </a:r>
            <a:endParaRPr lang="sl-SI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sl-SI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132     132 + 2 = 134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ALI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l-SI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sl-SI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·11                           </a:t>
            </a:r>
            <a:endParaRPr lang="sl-SI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12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  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134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Saj ni težko. Z vajo boš postal-a pravi mojster.</a:t>
            </a:r>
            <a:endParaRPr lang="sl-SI" dirty="0"/>
          </a:p>
        </p:txBody>
      </p:sp>
      <p:pic>
        <p:nvPicPr>
          <p:cNvPr id="3074" name="Picture 2" descr="Rezultat iskanja slik za vaja dela mojs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23" y="2822320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narave, ilustriran načrt pokrajine (širok zaslon)</Template>
  <TotalTime>447</TotalTime>
  <Words>880</Words>
  <Application>Microsoft Office PowerPoint</Application>
  <PresentationFormat>Širokozaslonsko</PresentationFormat>
  <Paragraphs>103</Paragraphs>
  <Slides>9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Print</vt:lpstr>
      <vt:lpstr>Times New Roman</vt:lpstr>
      <vt:lpstr>Wingdings</vt:lpstr>
      <vt:lpstr>Slika narave 16x9</vt:lpstr>
      <vt:lpstr>Deljenje trimestnega deljenca z dvomestnim deliteljem</vt:lpstr>
      <vt:lpstr>PowerPointova predstavitev</vt:lpstr>
      <vt:lpstr>PowerPointova predstavitev</vt:lpstr>
      <vt:lpstr> Pri deljenju moramo upoštevati, da vedno delimo od leve proti desni. Koliko števk pri deljencu vzamemo, je odvisno od delitelja.   V tem primeru vzamemo prvi dve števki delitelja in delimo po postopku, ker 2:21 ne gre, vzamemo še prvo število zraven (torej 3).      --------    234: 21 =11     0 2 4        03ost.                     </vt:lpstr>
      <vt:lpstr>Ko delimo, naredimo tudi preizkus. Preizkus naredimo tako, da pomnožimo delitelja in količnik ter prištejemo ostanek. Naredi dva računa. </vt:lpstr>
      <vt:lpstr>Delimo 85 : 34 = 2 (lahko se tudi vprašamo, kolikokrat gre 34 v 85).  2 zapišemo.  2. Množimo nazaj 2 · 4 = 8 in do 15 mi       manjka 7 (ker smo šli čez desetico,       zapišemo 1 naprej),     2 · 3 = 6 plus 1 je 7 in do 8 mi manjka 1.     1 zapišemo.  3. 6 pripišemo, dobimo 176.      Delimo 176 : 34 = 5.    5 zapišemo.  4. Množimo 5 ·  4 = 20 in do 26 mi manjka 6     (ker smo šli čez dve desetici, zapišemo 2      naprej),     5 · 3 = 15 plus 2 je 17 in do 17 mi manjka 0.     0 zapišemo.          Ker ni več kaj pripisati, je 6 ostanek.</vt:lpstr>
      <vt:lpstr>Ko delimo, naredimo tudi preizkus. Preizkus naredimo tako, da pomnožimo delitelja in količnik ter prištejemo ostanek. </vt:lpstr>
      <vt:lpstr>PowerPointova predstavitev</vt:lpstr>
      <vt:lpstr>Naredimo tudi preizkus.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Deljenje tromestnega deljenca z dvomestnim deliteljem</dc:title>
  <dc:creator>Administrator</dc:creator>
  <cp:lastModifiedBy>SIO</cp:lastModifiedBy>
  <cp:revision>103</cp:revision>
  <dcterms:created xsi:type="dcterms:W3CDTF">2020-03-18T18:31:39Z</dcterms:created>
  <dcterms:modified xsi:type="dcterms:W3CDTF">2020-03-27T06:31:55Z</dcterms:modified>
</cp:coreProperties>
</file>