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4" r:id="rId5"/>
    <p:sldId id="265" r:id="rId6"/>
    <p:sldId id="266" r:id="rId7"/>
    <p:sldId id="267" r:id="rId8"/>
    <p:sldId id="272" r:id="rId9"/>
    <p:sldId id="273" r:id="rId10"/>
    <p:sldId id="274" r:id="rId11"/>
    <p:sldId id="276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5919-766F-48E5-BDC7-160DA3EBC549}" type="datetimeFigureOut">
              <a:rPr lang="sl-SI" smtClean="0"/>
              <a:pPr/>
              <a:t>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90B2-E0C2-43B9-A1ED-BB49919AF2D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864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5919-766F-48E5-BDC7-160DA3EBC549}" type="datetimeFigureOut">
              <a:rPr lang="sl-SI" smtClean="0"/>
              <a:pPr/>
              <a:t>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90B2-E0C2-43B9-A1ED-BB49919AF2D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620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5919-766F-48E5-BDC7-160DA3EBC549}" type="datetimeFigureOut">
              <a:rPr lang="sl-SI" smtClean="0"/>
              <a:pPr/>
              <a:t>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90B2-E0C2-43B9-A1ED-BB49919AF2D8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4529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5919-766F-48E5-BDC7-160DA3EBC549}" type="datetimeFigureOut">
              <a:rPr lang="sl-SI" smtClean="0"/>
              <a:pPr/>
              <a:t>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90B2-E0C2-43B9-A1ED-BB49919AF2D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1912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5919-766F-48E5-BDC7-160DA3EBC549}" type="datetimeFigureOut">
              <a:rPr lang="sl-SI" smtClean="0"/>
              <a:pPr/>
              <a:t>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90B2-E0C2-43B9-A1ED-BB49919AF2D8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8675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5919-766F-48E5-BDC7-160DA3EBC549}" type="datetimeFigureOut">
              <a:rPr lang="sl-SI" smtClean="0"/>
              <a:pPr/>
              <a:t>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90B2-E0C2-43B9-A1ED-BB49919AF2D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5675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5919-766F-48E5-BDC7-160DA3EBC549}" type="datetimeFigureOut">
              <a:rPr lang="sl-SI" smtClean="0"/>
              <a:pPr/>
              <a:t>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90B2-E0C2-43B9-A1ED-BB49919AF2D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8042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5919-766F-48E5-BDC7-160DA3EBC549}" type="datetimeFigureOut">
              <a:rPr lang="sl-SI" smtClean="0"/>
              <a:pPr/>
              <a:t>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90B2-E0C2-43B9-A1ED-BB49919AF2D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881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5919-766F-48E5-BDC7-160DA3EBC549}" type="datetimeFigureOut">
              <a:rPr lang="sl-SI" smtClean="0"/>
              <a:pPr/>
              <a:t>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90B2-E0C2-43B9-A1ED-BB49919AF2D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898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5919-766F-48E5-BDC7-160DA3EBC549}" type="datetimeFigureOut">
              <a:rPr lang="sl-SI" smtClean="0"/>
              <a:pPr/>
              <a:t>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90B2-E0C2-43B9-A1ED-BB49919AF2D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7374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5919-766F-48E5-BDC7-160DA3EBC549}" type="datetimeFigureOut">
              <a:rPr lang="sl-SI" smtClean="0"/>
              <a:pPr/>
              <a:t>2. 04. 2020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90B2-E0C2-43B9-A1ED-BB49919AF2D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014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5919-766F-48E5-BDC7-160DA3EBC549}" type="datetimeFigureOut">
              <a:rPr lang="sl-SI" smtClean="0"/>
              <a:pPr/>
              <a:t>2. 04. 2020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90B2-E0C2-43B9-A1ED-BB49919AF2D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9244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5919-766F-48E5-BDC7-160DA3EBC549}" type="datetimeFigureOut">
              <a:rPr lang="sl-SI" smtClean="0"/>
              <a:pPr/>
              <a:t>2. 04. 2020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90B2-E0C2-43B9-A1ED-BB49919AF2D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169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5919-766F-48E5-BDC7-160DA3EBC549}" type="datetimeFigureOut">
              <a:rPr lang="sl-SI" smtClean="0"/>
              <a:pPr/>
              <a:t>2. 04. 2020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90B2-E0C2-43B9-A1ED-BB49919AF2D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757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5919-766F-48E5-BDC7-160DA3EBC549}" type="datetimeFigureOut">
              <a:rPr lang="sl-SI" smtClean="0"/>
              <a:pPr/>
              <a:t>2. 04. 2020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90B2-E0C2-43B9-A1ED-BB49919AF2D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023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5919-766F-48E5-BDC7-160DA3EBC549}" type="datetimeFigureOut">
              <a:rPr lang="sl-SI" smtClean="0"/>
              <a:pPr/>
              <a:t>2. 04. 2020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90B2-E0C2-43B9-A1ED-BB49919AF2D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920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55919-766F-48E5-BDC7-160DA3EBC549}" type="datetimeFigureOut">
              <a:rPr lang="sl-SI" smtClean="0"/>
              <a:pPr/>
              <a:t>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6F90B2-E0C2-43B9-A1ED-BB49919AF2D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83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E2E362-299B-49D8-BFE1-47490D0A1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466" y="1346480"/>
            <a:ext cx="10735542" cy="2803489"/>
          </a:xfrm>
        </p:spPr>
        <p:txBody>
          <a:bodyPr/>
          <a:lstStyle/>
          <a:p>
            <a:pPr algn="ctr"/>
            <a:r>
              <a:rPr lang="sl-SI" dirty="0">
                <a:solidFill>
                  <a:schemeClr val="tx1"/>
                </a:solidFill>
                <a:latin typeface="Baskerville Old Face" panose="02020602080505020303" pitchFamily="18" charset="0"/>
              </a:rPr>
              <a:t>POSTOPEK </a:t>
            </a:r>
            <a:r>
              <a:rPr lang="sl-SI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PISNEGA DELJENJA: ŠTIRIMESTNI DELJENEC, DVOMESTNI DELITELJ </a:t>
            </a:r>
            <a:endParaRPr lang="sl-SI" dirty="0">
              <a:latin typeface="Baskerville Old Face" panose="02020602080505020303" pitchFamily="18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1B085F2-43CB-4A40-BB3D-1AB40FDAB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9566" y="4484915"/>
            <a:ext cx="9474925" cy="1898468"/>
          </a:xfrm>
        </p:spPr>
        <p:txBody>
          <a:bodyPr>
            <a:normAutofit fontScale="55000" lnSpcReduction="20000"/>
          </a:bodyPr>
          <a:lstStyle/>
          <a:p>
            <a:pPr marL="45720" algn="ctr">
              <a:lnSpc>
                <a:spcPct val="150000"/>
              </a:lnSpc>
            </a:pPr>
            <a:r>
              <a:rPr lang="sl-SI" sz="4400" b="1" dirty="0">
                <a:solidFill>
                  <a:schemeClr val="tx2"/>
                </a:solidFill>
                <a:latin typeface="Baskerville Old Face" panose="02020602080505020303" pitchFamily="18" charset="0"/>
              </a:rPr>
              <a:t>Natančno beri navodila </a:t>
            </a:r>
            <a:r>
              <a:rPr lang="sl-SI" sz="4400" b="1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in </a:t>
            </a:r>
            <a:r>
              <a:rPr lang="sl-SI" sz="4400" b="1" dirty="0">
                <a:solidFill>
                  <a:schemeClr val="tx2"/>
                </a:solidFill>
                <a:latin typeface="Baskerville Old Face" panose="02020602080505020303" pitchFamily="18" charset="0"/>
              </a:rPr>
              <a:t>NE preskakuj </a:t>
            </a:r>
            <a:r>
              <a:rPr lang="sl-SI" sz="4400" b="1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korakov.</a:t>
            </a:r>
            <a:endParaRPr lang="sl-SI" sz="4400" b="1" dirty="0">
              <a:solidFill>
                <a:schemeClr val="tx2"/>
              </a:solidFill>
              <a:latin typeface="Baskerville Old Face" panose="02020602080505020303" pitchFamily="18" charset="0"/>
            </a:endParaRPr>
          </a:p>
          <a:p>
            <a:pPr marL="45720" algn="ctr">
              <a:lnSpc>
                <a:spcPct val="150000"/>
              </a:lnSpc>
            </a:pPr>
            <a:endParaRPr lang="sl-SI" sz="4400" b="1" i="1" dirty="0">
              <a:solidFill>
                <a:schemeClr val="tx2"/>
              </a:solidFill>
              <a:latin typeface="Baskerville Old Face" panose="02020602080505020303" pitchFamily="18" charset="0"/>
            </a:endParaRPr>
          </a:p>
          <a:p>
            <a:pPr marL="45720" algn="ctr">
              <a:lnSpc>
                <a:spcPct val="60000"/>
              </a:lnSpc>
            </a:pPr>
            <a:r>
              <a:rPr lang="sl-SI" sz="4400" b="1" i="1" dirty="0">
                <a:solidFill>
                  <a:schemeClr val="tx2"/>
                </a:solidFill>
                <a:latin typeface="Baskerville Old Face" panose="02020602080505020303" pitchFamily="18" charset="0"/>
              </a:rPr>
              <a:t>Vklopi diaprojekcijo (poišči simbol     v levem kotu zgoraj).</a:t>
            </a:r>
          </a:p>
          <a:p>
            <a:pPr marL="45720" algn="ctr">
              <a:lnSpc>
                <a:spcPct val="60000"/>
              </a:lnSpc>
            </a:pPr>
            <a:r>
              <a:rPr lang="sl-SI" sz="4400" b="1" i="1" dirty="0">
                <a:solidFill>
                  <a:schemeClr val="tx2"/>
                </a:solidFill>
                <a:latin typeface="Baskerville Old Face" panose="02020602080505020303" pitchFamily="18" charset="0"/>
              </a:rPr>
              <a:t>Naprej se premikaš s tipko za presledek ali enter.</a:t>
            </a:r>
          </a:p>
          <a:p>
            <a:endParaRPr lang="sl-SI" dirty="0">
              <a:solidFill>
                <a:schemeClr val="tx2"/>
              </a:solidFill>
            </a:endParaRPr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 cstate="print"/>
          <a:srcRect l="6940" t="163" r="90944" b="96431"/>
          <a:stretch/>
        </p:blipFill>
        <p:spPr>
          <a:xfrm>
            <a:off x="6420561" y="5660571"/>
            <a:ext cx="235682" cy="21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20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50536" y="2564320"/>
            <a:ext cx="547962" cy="588264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tx1"/>
                </a:solidFill>
              </a:rPr>
              <a:t>2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39496" y="2029968"/>
            <a:ext cx="8542482" cy="390007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l-SI" sz="5700" dirty="0" smtClean="0">
                <a:latin typeface="Baskerville Old Face" panose="02020602080505020303" pitchFamily="18" charset="0"/>
              </a:rPr>
              <a:t>                 </a:t>
            </a:r>
            <a:r>
              <a:rPr lang="sl-SI" sz="5700" u="sng" dirty="0" smtClean="0">
                <a:latin typeface="Baskerville Old Face" panose="02020602080505020303" pitchFamily="18" charset="0"/>
              </a:rPr>
              <a:t>2 7 1 </a:t>
            </a:r>
            <a:r>
              <a:rPr lang="sl-SI" sz="5700" dirty="0" smtClean="0">
                <a:latin typeface="Baskerville Old Face" panose="02020602080505020303" pitchFamily="18" charset="0"/>
              </a:rPr>
              <a:t>2 </a:t>
            </a:r>
            <a:r>
              <a:rPr lang="sl-SI" sz="5700" dirty="0">
                <a:latin typeface="Baskerville Old Face" panose="02020602080505020303" pitchFamily="18" charset="0"/>
              </a:rPr>
              <a:t>: 4 5 = </a:t>
            </a:r>
            <a:r>
              <a:rPr lang="sl-SI" sz="5700" dirty="0" smtClean="0">
                <a:latin typeface="Baskerville Old Face" panose="02020602080505020303" pitchFamily="18" charset="0"/>
              </a:rPr>
              <a:t>6     </a:t>
            </a:r>
          </a:p>
          <a:p>
            <a:pPr marL="0" indent="0">
              <a:buNone/>
            </a:pPr>
            <a:r>
              <a:rPr lang="sl-SI" sz="5700" dirty="0" smtClean="0">
                <a:latin typeface="Baskerville Old Face" panose="02020602080505020303" pitchFamily="18" charset="0"/>
              </a:rPr>
              <a:t>                    0 1</a:t>
            </a:r>
            <a:r>
              <a:rPr lang="sl-SI" sz="6400" dirty="0" smtClean="0">
                <a:latin typeface="Baskerville Old Face" panose="02020602080505020303" pitchFamily="18" charset="0"/>
              </a:rPr>
              <a:t> </a:t>
            </a:r>
          </a:p>
          <a:p>
            <a:pPr marL="0" indent="0">
              <a:buNone/>
            </a:pPr>
            <a:endParaRPr lang="sl-SI" sz="4000" dirty="0">
              <a:latin typeface="Baskerville Old Face" panose="020206020805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sl-SI" sz="4000" b="1" dirty="0" smtClean="0">
              <a:latin typeface="Baskerville Old Face" panose="020206020805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sz="4000" dirty="0" smtClean="0">
                <a:latin typeface="Baskerville Old Face" panose="02020602080505020303" pitchFamily="18" charset="0"/>
              </a:rPr>
              <a:t>Število 012 </a:t>
            </a:r>
            <a:r>
              <a:rPr lang="sl-SI" sz="4000" dirty="0">
                <a:latin typeface="Baskerville Old Face" panose="02020602080505020303" pitchFamily="18" charset="0"/>
              </a:rPr>
              <a:t>delimo s </a:t>
            </a:r>
            <a:r>
              <a:rPr lang="sl-SI" sz="4000" dirty="0" smtClean="0">
                <a:latin typeface="Baskerville Old Face" panose="02020602080505020303" pitchFamily="18" charset="0"/>
              </a:rPr>
              <a:t>45. </a:t>
            </a:r>
            <a:endParaRPr lang="sl-SI" sz="4000" dirty="0">
              <a:latin typeface="Baskerville Old Face" panose="020206020805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sz="4000" dirty="0">
                <a:latin typeface="Baskerville Old Face" panose="02020602080505020303" pitchFamily="18" charset="0"/>
              </a:rPr>
              <a:t>Ocenimo količnik in pomnožimo nazaj.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4000" dirty="0">
                <a:latin typeface="Baskerville Old Face" panose="02020602080505020303" pitchFamily="18" charset="0"/>
              </a:rPr>
              <a:t>0</a:t>
            </a:r>
            <a:r>
              <a:rPr lang="sl-SI" sz="4000" dirty="0" smtClean="0">
                <a:latin typeface="Baskerville Old Face" panose="02020602080505020303" pitchFamily="18" charset="0"/>
              </a:rPr>
              <a:t> </a:t>
            </a:r>
            <a:r>
              <a:rPr lang="sl-SI" sz="4000" dirty="0">
                <a:latin typeface="Baskerville Old Face" panose="02020602080505020303" pitchFamily="18" charset="0"/>
                <a:sym typeface="Symbol" panose="05050102010706020507" pitchFamily="18" charset="2"/>
              </a:rPr>
              <a:t> 5</a:t>
            </a:r>
            <a:r>
              <a:rPr lang="sl-SI" sz="4000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 </a:t>
            </a:r>
            <a:r>
              <a:rPr lang="sl-SI" sz="4000" dirty="0">
                <a:latin typeface="Baskerville Old Face" panose="02020602080505020303" pitchFamily="18" charset="0"/>
                <a:sym typeface="Symbol" panose="05050102010706020507" pitchFamily="18" charset="2"/>
              </a:rPr>
              <a:t>= </a:t>
            </a:r>
            <a:r>
              <a:rPr lang="sl-SI" sz="4000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0       </a:t>
            </a:r>
            <a:r>
              <a:rPr lang="sl-SI" sz="4000" dirty="0">
                <a:latin typeface="Baskerville Old Face" panose="02020602080505020303" pitchFamily="18" charset="0"/>
                <a:sym typeface="Symbol" panose="05050102010706020507" pitchFamily="18" charset="2"/>
              </a:rPr>
              <a:t>0 + __ = </a:t>
            </a:r>
            <a:r>
              <a:rPr lang="sl-SI" sz="4000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2 </a:t>
            </a:r>
            <a:endParaRPr lang="sl-SI" sz="4000" dirty="0">
              <a:latin typeface="Baskerville Old Face" panose="02020602080505020303" pitchFamily="18" charset="0"/>
              <a:sym typeface="Symbol" panose="05050102010706020507" pitchFamily="18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sz="4000" dirty="0">
                <a:latin typeface="Baskerville Old Face" panose="02020602080505020303" pitchFamily="18" charset="0"/>
                <a:sym typeface="Symbol" panose="05050102010706020507" pitchFamily="18" charset="2"/>
              </a:rPr>
              <a:t>0</a:t>
            </a:r>
            <a:r>
              <a:rPr lang="sl-SI" sz="4000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 </a:t>
            </a:r>
            <a:r>
              <a:rPr lang="sl-SI" sz="4000" dirty="0">
                <a:latin typeface="Baskerville Old Face" panose="02020602080505020303" pitchFamily="18" charset="0"/>
                <a:sym typeface="Symbol" panose="05050102010706020507" pitchFamily="18" charset="2"/>
              </a:rPr>
              <a:t> </a:t>
            </a:r>
            <a:r>
              <a:rPr lang="sl-SI" sz="4000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4 </a:t>
            </a:r>
            <a:r>
              <a:rPr lang="sl-SI" sz="4000" dirty="0">
                <a:latin typeface="Baskerville Old Face" panose="02020602080505020303" pitchFamily="18" charset="0"/>
                <a:sym typeface="Symbol" panose="05050102010706020507" pitchFamily="18" charset="2"/>
              </a:rPr>
              <a:t>= 0</a:t>
            </a:r>
            <a:r>
              <a:rPr lang="sl-SI" sz="4000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       </a:t>
            </a:r>
            <a:r>
              <a:rPr lang="sl-SI" sz="4000" dirty="0">
                <a:latin typeface="Baskerville Old Face" panose="02020602080505020303" pitchFamily="18" charset="0"/>
                <a:sym typeface="Symbol" panose="05050102010706020507" pitchFamily="18" charset="2"/>
              </a:rPr>
              <a:t>0</a:t>
            </a:r>
            <a:r>
              <a:rPr lang="sl-SI" sz="4000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 + </a:t>
            </a:r>
            <a:r>
              <a:rPr lang="sl-SI" sz="4000" dirty="0">
                <a:latin typeface="Baskerville Old Face" panose="02020602080505020303" pitchFamily="18" charset="0"/>
                <a:sym typeface="Symbol" panose="05050102010706020507" pitchFamily="18" charset="2"/>
              </a:rPr>
              <a:t>__ = </a:t>
            </a:r>
            <a:r>
              <a:rPr lang="sl-SI" sz="4000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1</a:t>
            </a:r>
            <a:endParaRPr lang="sl-SI" sz="4000" dirty="0">
              <a:latin typeface="Baskerville Old Face" panose="02020602080505020303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sl-SI" sz="4000" dirty="0"/>
          </a:p>
        </p:txBody>
      </p:sp>
      <p:sp>
        <p:nvSpPr>
          <p:cNvPr id="9" name="Puščica dol 8"/>
          <p:cNvSpPr/>
          <p:nvPr/>
        </p:nvSpPr>
        <p:spPr>
          <a:xfrm>
            <a:off x="3694176" y="2490120"/>
            <a:ext cx="45719" cy="198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ravokotnik 9"/>
          <p:cNvSpPr/>
          <p:nvPr/>
        </p:nvSpPr>
        <p:spPr>
          <a:xfrm>
            <a:off x="320040" y="842676"/>
            <a:ext cx="5833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>
                <a:latin typeface="Baskerville Old Face" panose="02020602080505020303" pitchFamily="18" charset="0"/>
              </a:rPr>
              <a:t>K OSTANKU PRIPIŠEMO NASLEDNJE </a:t>
            </a:r>
            <a:r>
              <a:rPr lang="sl-SI" dirty="0" smtClean="0">
                <a:latin typeface="Baskerville Old Face" panose="02020602080505020303" pitchFamily="18" charset="0"/>
              </a:rPr>
              <a:t>ŠTEVILO.</a:t>
            </a:r>
            <a:endParaRPr lang="sl-SI" dirty="0">
              <a:latin typeface="Baskerville Old Face" panose="02020602080505020303" pitchFamily="18" charset="0"/>
            </a:endParaRPr>
          </a:p>
          <a:p>
            <a:r>
              <a:rPr lang="sl-SI" dirty="0">
                <a:latin typeface="Baskerville Old Face" panose="02020602080505020303" pitchFamily="18" charset="0"/>
              </a:rPr>
              <a:t>                                                   </a:t>
            </a:r>
          </a:p>
          <a:p>
            <a:r>
              <a:rPr lang="sl-SI" dirty="0" smtClean="0">
                <a:latin typeface="Baskerville Old Face" panose="02020602080505020303" pitchFamily="18" charset="0"/>
              </a:rPr>
              <a:t>                                         </a:t>
            </a:r>
            <a:endParaRPr lang="sl-SI" dirty="0">
              <a:latin typeface="Baskerville Old Face" panose="02020602080505020303" pitchFamily="18" charset="0"/>
            </a:endParaRPr>
          </a:p>
          <a:p>
            <a:endParaRPr lang="sl-SI" dirty="0" smtClean="0">
              <a:latin typeface="Baskerville Old Face" panose="02020602080505020303" pitchFamily="18" charset="0"/>
            </a:endParaRPr>
          </a:p>
          <a:p>
            <a:endParaRPr lang="sl-SI" dirty="0">
              <a:latin typeface="Baskerville Old Face" panose="02020602080505020303" pitchFamily="18" charset="0"/>
            </a:endParaRPr>
          </a:p>
        </p:txBody>
      </p:sp>
      <p:sp>
        <p:nvSpPr>
          <p:cNvPr id="11" name="Pravokotnik 10"/>
          <p:cNvSpPr/>
          <p:nvPr/>
        </p:nvSpPr>
        <p:spPr>
          <a:xfrm>
            <a:off x="5452984" y="1881342"/>
            <a:ext cx="4363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4000" dirty="0">
                <a:latin typeface="Baskerville Old Face" panose="02020602080505020303" pitchFamily="18" charset="0"/>
              </a:rPr>
              <a:t>0</a:t>
            </a:r>
            <a:endParaRPr lang="sl-SI" sz="4000" dirty="0"/>
          </a:p>
        </p:txBody>
      </p:sp>
      <p:sp>
        <p:nvSpPr>
          <p:cNvPr id="13" name="Navzgor ukrivljena puščica 12"/>
          <p:cNvSpPr/>
          <p:nvPr/>
        </p:nvSpPr>
        <p:spPr>
          <a:xfrm flipH="1">
            <a:off x="4453127" y="2490120"/>
            <a:ext cx="1285905" cy="3683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4" name="Naslov 1"/>
          <p:cNvSpPr txBox="1">
            <a:spLocks/>
          </p:cNvSpPr>
          <p:nvPr/>
        </p:nvSpPr>
        <p:spPr>
          <a:xfrm>
            <a:off x="3550536" y="3006756"/>
            <a:ext cx="739986" cy="7802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l-SI" sz="4000" dirty="0">
                <a:solidFill>
                  <a:schemeClr val="tx1"/>
                </a:solidFill>
                <a:latin typeface="Baskerville Old Face" panose="02020602080505020303" pitchFamily="18" charset="0"/>
              </a:rPr>
              <a:t>2</a:t>
            </a:r>
          </a:p>
        </p:txBody>
      </p:sp>
      <p:sp>
        <p:nvSpPr>
          <p:cNvPr id="16" name="Navzgor ukrivljena puščica 15"/>
          <p:cNvSpPr/>
          <p:nvPr/>
        </p:nvSpPr>
        <p:spPr>
          <a:xfrm flipH="1">
            <a:off x="4150779" y="2504331"/>
            <a:ext cx="1660808" cy="368010"/>
          </a:xfrm>
          <a:prstGeom prst="curvedUpArrow">
            <a:avLst>
              <a:gd name="adj1" fmla="val 25000"/>
              <a:gd name="adj2" fmla="val 50000"/>
              <a:gd name="adj3" fmla="val 297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3139652" y="3001360"/>
            <a:ext cx="739986" cy="7802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l-SI" sz="4000" dirty="0">
                <a:solidFill>
                  <a:schemeClr val="tx1"/>
                </a:solidFill>
                <a:latin typeface="Baskerville Old Face" panose="02020602080505020303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1254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1" grpId="0"/>
      <p:bldP spid="13" grpId="0" animBg="1"/>
      <p:bldP spid="14" grpId="0"/>
      <p:bldP spid="16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78" y="3636264"/>
            <a:ext cx="8596668" cy="1320800"/>
          </a:xfrm>
        </p:spPr>
        <p:txBody>
          <a:bodyPr>
            <a:normAutofit/>
          </a:bodyPr>
          <a:lstStyle/>
          <a:p>
            <a:r>
              <a:rPr lang="sl-SI" sz="4000" dirty="0">
                <a:solidFill>
                  <a:schemeClr val="tx1"/>
                </a:solidFill>
                <a:latin typeface="Baskerville Old Face" panose="02020602080505020303" pitchFamily="18" charset="0"/>
              </a:rPr>
              <a:t>o</a:t>
            </a:r>
            <a:r>
              <a:rPr lang="sl-SI" sz="40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st.</a:t>
            </a:r>
            <a:endParaRPr lang="sl-SI" sz="400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98098" y="2166078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sl-SI" sz="4000" dirty="0">
                <a:latin typeface="Baskerville Old Face" panose="02020602080505020303" pitchFamily="18" charset="0"/>
              </a:rPr>
              <a:t> </a:t>
            </a:r>
            <a:r>
              <a:rPr lang="sl-SI" sz="4000" u="sng" dirty="0">
                <a:latin typeface="Baskerville Old Face" panose="02020602080505020303" pitchFamily="18" charset="0"/>
              </a:rPr>
              <a:t>2 7 1 </a:t>
            </a:r>
            <a:r>
              <a:rPr lang="sl-SI" sz="4000" dirty="0">
                <a:latin typeface="Baskerville Old Face" panose="02020602080505020303" pitchFamily="18" charset="0"/>
              </a:rPr>
              <a:t>2 : 4 5 = 6 0</a:t>
            </a:r>
            <a:r>
              <a:rPr lang="sl-SI" sz="4000" dirty="0" smtClean="0">
                <a:latin typeface="Baskerville Old Face" panose="02020602080505020303" pitchFamily="18" charset="0"/>
              </a:rPr>
              <a:t>    </a:t>
            </a:r>
            <a:endParaRPr lang="sl-SI" sz="40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sl-SI" sz="4000" dirty="0">
                <a:latin typeface="Baskerville Old Face" panose="02020602080505020303" pitchFamily="18" charset="0"/>
              </a:rPr>
              <a:t>   </a:t>
            </a:r>
            <a:r>
              <a:rPr lang="sl-SI" sz="4000" dirty="0" smtClean="0">
                <a:latin typeface="Baskerville Old Face" panose="02020602080505020303" pitchFamily="18" charset="0"/>
              </a:rPr>
              <a:t> 0 1 2</a:t>
            </a:r>
          </a:p>
          <a:p>
            <a:pPr marL="0" indent="0">
              <a:buNone/>
            </a:pPr>
            <a:r>
              <a:rPr lang="sl-SI" sz="4000" dirty="0">
                <a:latin typeface="Baskerville Old Face" panose="02020602080505020303" pitchFamily="18" charset="0"/>
              </a:rPr>
              <a:t> </a:t>
            </a:r>
            <a:r>
              <a:rPr lang="sl-SI" sz="4000" dirty="0" smtClean="0">
                <a:latin typeface="Baskerville Old Face" panose="02020602080505020303" pitchFamily="18" charset="0"/>
              </a:rPr>
              <a:t>     1  2</a:t>
            </a:r>
            <a:endParaRPr lang="sl-SI" i="1" dirty="0" smtClean="0">
              <a:latin typeface="Baskerville Old Face" panose="020206020805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sl-SI" b="1" i="1" dirty="0">
              <a:latin typeface="Baskerville Old Face" panose="020206020805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sl-SI" b="1" dirty="0">
              <a:latin typeface="Baskerville Old Face" panose="02020602080505020303" pitchFamily="18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893893" y="4966282"/>
            <a:ext cx="54890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2800" i="1" dirty="0" smtClean="0">
                <a:latin typeface="Baskerville Old Face" panose="02020602080505020303" pitchFamily="18" charset="0"/>
              </a:rPr>
              <a:t>Ker ni več kaj pripisati, </a:t>
            </a:r>
            <a:r>
              <a:rPr lang="sl-SI" sz="2800" i="1" dirty="0">
                <a:latin typeface="Baskerville Old Face" panose="02020602080505020303" pitchFamily="18" charset="0"/>
              </a:rPr>
              <a:t>je </a:t>
            </a:r>
            <a:r>
              <a:rPr lang="sl-SI" sz="2800" i="1" dirty="0" smtClean="0">
                <a:latin typeface="Baskerville Old Face" panose="02020602080505020303" pitchFamily="18" charset="0"/>
              </a:rPr>
              <a:t>12 ostanek.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243709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Ob slikah poskusi  ustno računat.</a:t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4" name="Slika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7" t="17886" r="31969" b="50135"/>
          <a:stretch/>
        </p:blipFill>
        <p:spPr bwMode="auto">
          <a:xfrm>
            <a:off x="636072" y="1395781"/>
            <a:ext cx="2084615" cy="12858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Označba mesta vsebine 4"/>
          <p:cNvPicPr>
            <a:picLocks noGrp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51" r="2641" b="25745"/>
          <a:stretch/>
        </p:blipFill>
        <p:spPr bwMode="auto">
          <a:xfrm>
            <a:off x="3067593" y="1382209"/>
            <a:ext cx="2122716" cy="1285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34" name="Slika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46" r="10943"/>
          <a:stretch/>
        </p:blipFill>
        <p:spPr bwMode="auto">
          <a:xfrm>
            <a:off x="5634446" y="1374943"/>
            <a:ext cx="2169294" cy="131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Slika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28" r="6572"/>
          <a:stretch/>
        </p:blipFill>
        <p:spPr bwMode="auto">
          <a:xfrm>
            <a:off x="8247877" y="1380669"/>
            <a:ext cx="2232660" cy="1355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Slika 7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1273" r="818"/>
          <a:stretch/>
        </p:blipFill>
        <p:spPr bwMode="auto">
          <a:xfrm>
            <a:off x="606334" y="3198551"/>
            <a:ext cx="2076993" cy="126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Slika 6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2428" r="1135"/>
          <a:stretch/>
        </p:blipFill>
        <p:spPr bwMode="auto">
          <a:xfrm>
            <a:off x="3067593" y="3196049"/>
            <a:ext cx="2122716" cy="1282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Slika 8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59"/>
          <a:stretch/>
        </p:blipFill>
        <p:spPr bwMode="auto">
          <a:xfrm>
            <a:off x="5566953" y="3195376"/>
            <a:ext cx="2236787" cy="126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Slika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62" r="6015"/>
          <a:stretch/>
        </p:blipFill>
        <p:spPr bwMode="auto">
          <a:xfrm>
            <a:off x="8247877" y="3145037"/>
            <a:ext cx="2232660" cy="1290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Slika 10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08" r="7691"/>
          <a:stretch/>
        </p:blipFill>
        <p:spPr bwMode="auto">
          <a:xfrm>
            <a:off x="606334" y="5053649"/>
            <a:ext cx="2011999" cy="136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Slika 11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61" r="3230"/>
          <a:stretch/>
        </p:blipFill>
        <p:spPr bwMode="auto">
          <a:xfrm>
            <a:off x="3067593" y="5081497"/>
            <a:ext cx="2175285" cy="1300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Slika 12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11" r="988"/>
          <a:stretch/>
        </p:blipFill>
        <p:spPr bwMode="auto">
          <a:xfrm>
            <a:off x="5593940" y="5081497"/>
            <a:ext cx="2209800" cy="1300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Slika 13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80"/>
          <a:stretch/>
        </p:blipFill>
        <p:spPr bwMode="auto">
          <a:xfrm>
            <a:off x="8247877" y="5108243"/>
            <a:ext cx="2232660" cy="1260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0" y="323278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0" y="49514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sl-SI" alt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0" y="6276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sl-SI" alt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0" y="86471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sl-SI" alt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102774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sl-SI" alt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0" y="118554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sl-SI" alt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0" y="133191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sl-SI" alt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0" y="165814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endParaRPr kumimoji="0" lang="sl-SI" alt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0" y="182800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665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A887E2-FC87-4AC4-B763-BEEA08DCA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latin typeface="Baskerville Old Face" panose="02020602080505020303" pitchFamily="18" charset="0"/>
              </a:rPr>
              <a:t>1. KORAK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C7AE243-FE92-4FEC-B94B-5C8243CD0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2773"/>
            <a:ext cx="8596668" cy="4718589"/>
          </a:xfrm>
        </p:spPr>
        <p:txBody>
          <a:bodyPr/>
          <a:lstStyle/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4000" dirty="0">
                <a:latin typeface="Baskerville Old Face" panose="02020602080505020303" pitchFamily="18" charset="0"/>
              </a:rPr>
              <a:t>9</a:t>
            </a:r>
            <a:r>
              <a:rPr lang="sl-SI" sz="4000" dirty="0" smtClean="0">
                <a:latin typeface="Baskerville Old Face" panose="02020602080505020303" pitchFamily="18" charset="0"/>
              </a:rPr>
              <a:t> </a:t>
            </a:r>
            <a:r>
              <a:rPr lang="sl-SI" sz="4000" dirty="0">
                <a:latin typeface="Baskerville Old Face" panose="02020602080505020303" pitchFamily="18" charset="0"/>
              </a:rPr>
              <a:t>7</a:t>
            </a:r>
            <a:r>
              <a:rPr lang="sl-SI" sz="4000" dirty="0" smtClean="0">
                <a:latin typeface="Baskerville Old Face" panose="02020602080505020303" pitchFamily="18" charset="0"/>
              </a:rPr>
              <a:t> </a:t>
            </a:r>
            <a:r>
              <a:rPr lang="sl-SI" sz="4000" dirty="0">
                <a:latin typeface="Baskerville Old Face" panose="02020602080505020303" pitchFamily="18" charset="0"/>
              </a:rPr>
              <a:t>1</a:t>
            </a:r>
            <a:r>
              <a:rPr lang="sl-SI" sz="4000" dirty="0" smtClean="0">
                <a:latin typeface="Baskerville Old Face" panose="02020602080505020303" pitchFamily="18" charset="0"/>
              </a:rPr>
              <a:t> </a:t>
            </a:r>
            <a:r>
              <a:rPr lang="sl-SI" sz="4000" dirty="0">
                <a:latin typeface="Baskerville Old Face" panose="02020602080505020303" pitchFamily="18" charset="0"/>
              </a:rPr>
              <a:t>2</a:t>
            </a:r>
            <a:r>
              <a:rPr lang="sl-SI" sz="4000" dirty="0" smtClean="0">
                <a:latin typeface="Baskerville Old Face" panose="02020602080505020303" pitchFamily="18" charset="0"/>
              </a:rPr>
              <a:t> </a:t>
            </a:r>
            <a:r>
              <a:rPr lang="sl-SI" sz="4000" dirty="0">
                <a:latin typeface="Baskerville Old Face" panose="02020602080505020303" pitchFamily="18" charset="0"/>
              </a:rPr>
              <a:t>: </a:t>
            </a:r>
            <a:r>
              <a:rPr lang="sl-SI" sz="4000" dirty="0" smtClean="0">
                <a:latin typeface="Baskerville Old Face" panose="02020602080505020303" pitchFamily="18" charset="0"/>
              </a:rPr>
              <a:t>2 </a:t>
            </a:r>
            <a:r>
              <a:rPr lang="sl-SI" sz="4000" dirty="0">
                <a:latin typeface="Baskerville Old Face" panose="02020602080505020303" pitchFamily="18" charset="0"/>
              </a:rPr>
              <a:t>4 =</a:t>
            </a:r>
          </a:p>
        </p:txBody>
      </p:sp>
      <p:cxnSp>
        <p:nvCxnSpPr>
          <p:cNvPr id="6" name="Raven povezovalnik 5">
            <a:extLst>
              <a:ext uri="{FF2B5EF4-FFF2-40B4-BE49-F238E27FC236}">
                <a16:creationId xmlns:a16="http://schemas.microsoft.com/office/drawing/2014/main" id="{7286056E-AADA-40BD-90E9-63BF83C11725}"/>
              </a:ext>
            </a:extLst>
          </p:cNvPr>
          <p:cNvCxnSpPr/>
          <p:nvPr/>
        </p:nvCxnSpPr>
        <p:spPr>
          <a:xfrm>
            <a:off x="4232113" y="2068497"/>
            <a:ext cx="0" cy="32847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Raven povezovalnik 7">
            <a:extLst>
              <a:ext uri="{FF2B5EF4-FFF2-40B4-BE49-F238E27FC236}">
                <a16:creationId xmlns:a16="http://schemas.microsoft.com/office/drawing/2014/main" id="{40A37D8D-8E71-420C-B822-58F02B20EDD7}"/>
              </a:ext>
            </a:extLst>
          </p:cNvPr>
          <p:cNvCxnSpPr/>
          <p:nvPr/>
        </p:nvCxnSpPr>
        <p:spPr>
          <a:xfrm flipH="1">
            <a:off x="3513021" y="2396971"/>
            <a:ext cx="71909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" name="Pravokotnik 3">
            <a:extLst>
              <a:ext uri="{FF2B5EF4-FFF2-40B4-BE49-F238E27FC236}">
                <a16:creationId xmlns:a16="http://schemas.microsoft.com/office/drawing/2014/main" id="{1CF99AA9-AB84-4E2C-8E63-9445C4535598}"/>
              </a:ext>
            </a:extLst>
          </p:cNvPr>
          <p:cNvSpPr/>
          <p:nvPr/>
        </p:nvSpPr>
        <p:spPr>
          <a:xfrm>
            <a:off x="1124504" y="2734326"/>
            <a:ext cx="69363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>
                <a:latin typeface="Baskerville Old Face" panose="02020602080505020303" pitchFamily="18" charset="0"/>
              </a:rPr>
              <a:t>OZNAČIMO, KAKO VELIKO ŠTEVILO BOMO DELILI (ali bomo delili prvi dve ali prva tri števila).</a:t>
            </a:r>
          </a:p>
          <a:p>
            <a:endParaRPr lang="sl-SI" dirty="0">
              <a:latin typeface="Baskerville Old Face" panose="020206020805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>
                <a:latin typeface="Baskerville Old Face" panose="02020602080505020303" pitchFamily="18" charset="0"/>
              </a:rPr>
              <a:t>Prvi dve števili označimo, če </a:t>
            </a:r>
            <a:r>
              <a:rPr lang="sl-SI" dirty="0" smtClean="0">
                <a:latin typeface="Baskerville Old Face" panose="02020602080505020303" pitchFamily="18" charset="0"/>
              </a:rPr>
              <a:t>sta </a:t>
            </a:r>
            <a:r>
              <a:rPr lang="sl-SI" dirty="0">
                <a:latin typeface="Baskerville Old Face" panose="02020602080505020303" pitchFamily="18" charset="0"/>
              </a:rPr>
              <a:t>enaki ali večji od delitelja. </a:t>
            </a:r>
          </a:p>
        </p:txBody>
      </p:sp>
    </p:spTree>
    <p:extLst>
      <p:ext uri="{BB962C8B-B14F-4D97-AF65-F5344CB8AC3E}">
        <p14:creationId xmlns:p14="http://schemas.microsoft.com/office/powerpoint/2010/main" val="50507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B8EA4F-19DB-47D4-907F-3A875381F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1950"/>
          </a:xfrm>
        </p:spPr>
        <p:txBody>
          <a:bodyPr/>
          <a:lstStyle/>
          <a:p>
            <a:r>
              <a:rPr lang="sl-SI" dirty="0">
                <a:latin typeface="Baskerville Old Face" panose="02020602080505020303" pitchFamily="18" charset="0"/>
              </a:rPr>
              <a:t>2</a:t>
            </a:r>
            <a:r>
              <a:rPr lang="sl-SI" dirty="0" smtClean="0">
                <a:latin typeface="Baskerville Old Face" panose="02020602080505020303" pitchFamily="18" charset="0"/>
              </a:rPr>
              <a:t>. </a:t>
            </a:r>
            <a:r>
              <a:rPr lang="sl-SI" dirty="0">
                <a:latin typeface="Baskerville Old Face" panose="02020602080505020303" pitchFamily="18" charset="0"/>
              </a:rPr>
              <a:t>KORAK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35F235D-16AF-41D5-8DB8-037E4984F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6857"/>
            <a:ext cx="8596668" cy="4434505"/>
          </a:xfrm>
        </p:spPr>
        <p:txBody>
          <a:bodyPr/>
          <a:lstStyle/>
          <a:p>
            <a:r>
              <a:rPr lang="sl-SI" sz="2000" dirty="0">
                <a:latin typeface="Baskerville Old Face" panose="02020602080505020303" pitchFamily="18" charset="0"/>
              </a:rPr>
              <a:t>POMNOŽIMO </a:t>
            </a:r>
            <a:r>
              <a:rPr lang="sl-SI" sz="2000" dirty="0" smtClean="0">
                <a:latin typeface="Baskerville Old Face" panose="02020602080505020303" pitchFamily="18" charset="0"/>
              </a:rPr>
              <a:t>NAZAJ.</a:t>
            </a:r>
            <a:endParaRPr lang="sl-SI" sz="20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sl-SI" sz="2000" dirty="0">
                <a:latin typeface="Baskerville Old Face" panose="02020602080505020303" pitchFamily="18" charset="0"/>
              </a:rPr>
              <a:t>                                                           </a:t>
            </a:r>
          </a:p>
          <a:p>
            <a:pPr marL="0" indent="0" algn="ctr">
              <a:buNone/>
            </a:pPr>
            <a:r>
              <a:rPr lang="sl-SI" sz="4000" dirty="0">
                <a:latin typeface="Baskerville Old Face" panose="02020602080505020303" pitchFamily="18" charset="0"/>
              </a:rPr>
              <a:t>   </a:t>
            </a:r>
            <a:r>
              <a:rPr lang="sl-SI" sz="4000" dirty="0" smtClean="0">
                <a:latin typeface="Baskerville Old Face" panose="02020602080505020303" pitchFamily="18" charset="0"/>
              </a:rPr>
              <a:t>9</a:t>
            </a:r>
            <a:r>
              <a:rPr lang="sl-SI" sz="1400" dirty="0" smtClean="0">
                <a:latin typeface="Baskerville Old Face" panose="02020602080505020303" pitchFamily="18" charset="0"/>
              </a:rPr>
              <a:t>   </a:t>
            </a:r>
            <a:r>
              <a:rPr lang="sl-SI" sz="4000" dirty="0">
                <a:latin typeface="Baskerville Old Face" panose="02020602080505020303" pitchFamily="18" charset="0"/>
              </a:rPr>
              <a:t>7</a:t>
            </a:r>
            <a:r>
              <a:rPr lang="sl-SI" sz="4000" dirty="0" smtClean="0">
                <a:latin typeface="Baskerville Old Face" panose="02020602080505020303" pitchFamily="18" charset="0"/>
              </a:rPr>
              <a:t> </a:t>
            </a:r>
            <a:r>
              <a:rPr lang="sl-SI" sz="4000" dirty="0">
                <a:latin typeface="Baskerville Old Face" panose="02020602080505020303" pitchFamily="18" charset="0"/>
              </a:rPr>
              <a:t>1</a:t>
            </a:r>
            <a:r>
              <a:rPr lang="sl-SI" sz="4000" dirty="0" smtClean="0">
                <a:latin typeface="Baskerville Old Face" panose="02020602080505020303" pitchFamily="18" charset="0"/>
              </a:rPr>
              <a:t> </a:t>
            </a:r>
            <a:r>
              <a:rPr lang="sl-SI" sz="4000" dirty="0">
                <a:latin typeface="Baskerville Old Face" panose="02020602080505020303" pitchFamily="18" charset="0"/>
              </a:rPr>
              <a:t>2</a:t>
            </a:r>
            <a:r>
              <a:rPr lang="sl-SI" sz="4000" dirty="0" smtClean="0">
                <a:latin typeface="Baskerville Old Face" panose="02020602080505020303" pitchFamily="18" charset="0"/>
              </a:rPr>
              <a:t> </a:t>
            </a:r>
            <a:r>
              <a:rPr lang="sl-SI" sz="4000" dirty="0">
                <a:latin typeface="Baskerville Old Face" panose="02020602080505020303" pitchFamily="18" charset="0"/>
              </a:rPr>
              <a:t>: </a:t>
            </a:r>
            <a:r>
              <a:rPr lang="sl-SI" sz="4000" dirty="0" smtClean="0">
                <a:latin typeface="Baskerville Old Face" panose="02020602080505020303" pitchFamily="18" charset="0"/>
              </a:rPr>
              <a:t>2 </a:t>
            </a:r>
            <a:r>
              <a:rPr lang="sl-SI" sz="4000" dirty="0">
                <a:latin typeface="Baskerville Old Face" panose="02020602080505020303" pitchFamily="18" charset="0"/>
              </a:rPr>
              <a:t>4 = </a:t>
            </a:r>
            <a:r>
              <a:rPr lang="sl-SI" sz="4000" dirty="0" smtClean="0">
                <a:latin typeface="Baskerville Old Face" panose="02020602080505020303" pitchFamily="18" charset="0"/>
              </a:rPr>
              <a:t>4       </a:t>
            </a:r>
            <a:endParaRPr lang="sl-SI" sz="40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sl-SI" sz="2000" dirty="0">
                <a:latin typeface="Baskerville Old Face" panose="02020602080505020303" pitchFamily="18" charset="0"/>
              </a:rPr>
              <a:t>                                         </a:t>
            </a:r>
          </a:p>
          <a:p>
            <a:pPr marL="0" indent="0">
              <a:buNone/>
            </a:pPr>
            <a:endParaRPr lang="sl-SI" sz="20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sl-SI" sz="2000" dirty="0">
              <a:latin typeface="Baskerville Old Face" panose="02020602080505020303" pitchFamily="18" charset="0"/>
            </a:endParaRPr>
          </a:p>
          <a:p>
            <a:r>
              <a:rPr lang="sl-SI" sz="2000" dirty="0">
                <a:latin typeface="Baskerville Old Face" panose="02020602080505020303" pitchFamily="18" charset="0"/>
              </a:rPr>
              <a:t>4</a:t>
            </a:r>
            <a:r>
              <a:rPr lang="sl-SI" sz="2000" dirty="0" smtClean="0">
                <a:latin typeface="Baskerville Old Face" panose="02020602080505020303" pitchFamily="18" charset="0"/>
              </a:rPr>
              <a:t> </a:t>
            </a:r>
            <a:r>
              <a:rPr lang="sl-SI" sz="2000" dirty="0">
                <a:latin typeface="Baskerville Old Face" panose="02020602080505020303" pitchFamily="18" charset="0"/>
                <a:sym typeface="Symbol" panose="05050102010706020507" pitchFamily="18" charset="2"/>
              </a:rPr>
              <a:t> 4 = </a:t>
            </a:r>
            <a:r>
              <a:rPr lang="sl-SI" sz="2000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16     16 </a:t>
            </a:r>
            <a:r>
              <a:rPr lang="sl-SI" sz="2000" dirty="0">
                <a:latin typeface="Baskerville Old Face" panose="02020602080505020303" pitchFamily="18" charset="0"/>
                <a:sym typeface="Symbol" panose="05050102010706020507" pitchFamily="18" charset="2"/>
              </a:rPr>
              <a:t>+ __ = </a:t>
            </a:r>
            <a:r>
              <a:rPr lang="sl-SI" sz="2000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17</a:t>
            </a:r>
            <a:endParaRPr lang="sl-SI" sz="2000" dirty="0">
              <a:latin typeface="Baskerville Old Face" panose="02020602080505020303" pitchFamily="18" charset="0"/>
            </a:endParaRPr>
          </a:p>
          <a:p>
            <a:r>
              <a:rPr lang="sl-SI" sz="2000" dirty="0">
                <a:latin typeface="Baskerville Old Face" panose="02020602080505020303" pitchFamily="18" charset="0"/>
              </a:rPr>
              <a:t>4</a:t>
            </a:r>
            <a:r>
              <a:rPr lang="sl-SI" sz="2000" dirty="0" smtClean="0">
                <a:latin typeface="Baskerville Old Face" panose="02020602080505020303" pitchFamily="18" charset="0"/>
              </a:rPr>
              <a:t> </a:t>
            </a:r>
            <a:r>
              <a:rPr lang="sl-SI" sz="2000" dirty="0">
                <a:latin typeface="Baskerville Old Face" panose="02020602080505020303" pitchFamily="18" charset="0"/>
                <a:sym typeface="Symbol" panose="05050102010706020507" pitchFamily="18" charset="2"/>
              </a:rPr>
              <a:t> 2</a:t>
            </a:r>
            <a:r>
              <a:rPr lang="sl-SI" sz="2000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 </a:t>
            </a:r>
            <a:r>
              <a:rPr lang="sl-SI" sz="2000" dirty="0">
                <a:latin typeface="Baskerville Old Face" panose="02020602080505020303" pitchFamily="18" charset="0"/>
                <a:sym typeface="Symbol" panose="05050102010706020507" pitchFamily="18" charset="2"/>
              </a:rPr>
              <a:t>= </a:t>
            </a:r>
            <a:r>
              <a:rPr lang="sl-SI" sz="2000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8      8 </a:t>
            </a:r>
            <a:r>
              <a:rPr lang="sl-SI" sz="2000" dirty="0">
                <a:latin typeface="Baskerville Old Face" panose="02020602080505020303" pitchFamily="18" charset="0"/>
                <a:sym typeface="Symbol" panose="05050102010706020507" pitchFamily="18" charset="2"/>
              </a:rPr>
              <a:t>+ </a:t>
            </a:r>
            <a:r>
              <a:rPr lang="sl-SI" sz="2000" dirty="0">
                <a:solidFill>
                  <a:srgbClr val="FF0000"/>
                </a:solidFill>
                <a:latin typeface="Baskerville Old Face" panose="02020602080505020303" pitchFamily="18" charset="0"/>
                <a:sym typeface="Symbol" panose="05050102010706020507" pitchFamily="18" charset="2"/>
              </a:rPr>
              <a:t>1</a:t>
            </a:r>
            <a:r>
              <a:rPr lang="sl-SI" sz="2000" dirty="0">
                <a:latin typeface="Baskerville Old Face" panose="02020602080505020303" pitchFamily="18" charset="0"/>
                <a:sym typeface="Symbol" panose="05050102010706020507" pitchFamily="18" charset="2"/>
              </a:rPr>
              <a:t> + ___ = </a:t>
            </a:r>
            <a:r>
              <a:rPr lang="sl-SI" sz="2000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9</a:t>
            </a:r>
            <a:endParaRPr lang="sl-SI" sz="2000" dirty="0">
              <a:latin typeface="Baskerville Old Face" panose="02020602080505020303" pitchFamily="18" charset="0"/>
            </a:endParaRPr>
          </a:p>
          <a:p>
            <a:endParaRPr lang="sl-SI" dirty="0"/>
          </a:p>
        </p:txBody>
      </p:sp>
      <p:cxnSp>
        <p:nvCxnSpPr>
          <p:cNvPr id="5" name="Raven povezovalnik 4">
            <a:extLst>
              <a:ext uri="{FF2B5EF4-FFF2-40B4-BE49-F238E27FC236}">
                <a16:creationId xmlns:a16="http://schemas.microsoft.com/office/drawing/2014/main" id="{EAD17A93-B168-4D24-8B15-56C22D84718C}"/>
              </a:ext>
            </a:extLst>
          </p:cNvPr>
          <p:cNvCxnSpPr/>
          <p:nvPr/>
        </p:nvCxnSpPr>
        <p:spPr>
          <a:xfrm>
            <a:off x="4208015" y="2787588"/>
            <a:ext cx="0" cy="32847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Raven povezovalnik 6">
            <a:extLst>
              <a:ext uri="{FF2B5EF4-FFF2-40B4-BE49-F238E27FC236}">
                <a16:creationId xmlns:a16="http://schemas.microsoft.com/office/drawing/2014/main" id="{6E6887BA-0C21-455F-876F-EE405915AD4A}"/>
              </a:ext>
            </a:extLst>
          </p:cNvPr>
          <p:cNvCxnSpPr/>
          <p:nvPr/>
        </p:nvCxnSpPr>
        <p:spPr>
          <a:xfrm flipH="1">
            <a:off x="3444536" y="3116062"/>
            <a:ext cx="74572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Puščica: ukrivljeno levo 5">
            <a:extLst>
              <a:ext uri="{FF2B5EF4-FFF2-40B4-BE49-F238E27FC236}">
                <a16:creationId xmlns:a16="http://schemas.microsoft.com/office/drawing/2014/main" id="{67821344-299B-4F81-A77F-051D38F3BAEC}"/>
              </a:ext>
            </a:extLst>
          </p:cNvPr>
          <p:cNvSpPr/>
          <p:nvPr/>
        </p:nvSpPr>
        <p:spPr>
          <a:xfrm rot="5400000">
            <a:off x="6085382" y="2874131"/>
            <a:ext cx="360869" cy="8447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049C0227-26DA-4403-9166-332EE01FD9CA}"/>
              </a:ext>
            </a:extLst>
          </p:cNvPr>
          <p:cNvSpPr txBox="1"/>
          <p:nvPr/>
        </p:nvSpPr>
        <p:spPr>
          <a:xfrm>
            <a:off x="3906175" y="3235912"/>
            <a:ext cx="284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>
                <a:latin typeface="Baskerville Old Face" panose="02020602080505020303" pitchFamily="18" charset="0"/>
              </a:rPr>
              <a:t>1</a:t>
            </a:r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3A845434-0F2F-4589-95E5-E2B00E83DD83}"/>
              </a:ext>
            </a:extLst>
          </p:cNvPr>
          <p:cNvSpPr txBox="1"/>
          <p:nvPr/>
        </p:nvSpPr>
        <p:spPr>
          <a:xfrm>
            <a:off x="3693111" y="2787588"/>
            <a:ext cx="19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Puščica: ukrivljeno levo 10">
            <a:extLst>
              <a:ext uri="{FF2B5EF4-FFF2-40B4-BE49-F238E27FC236}">
                <a16:creationId xmlns:a16="http://schemas.microsoft.com/office/drawing/2014/main" id="{26DC7387-2A61-4F1C-A443-6F153C63583A}"/>
              </a:ext>
            </a:extLst>
          </p:cNvPr>
          <p:cNvSpPr/>
          <p:nvPr/>
        </p:nvSpPr>
        <p:spPr>
          <a:xfrm rot="5400000">
            <a:off x="5900489" y="2593379"/>
            <a:ext cx="329218" cy="12461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F52D6F2F-5065-4289-A59B-5152EEDFAC80}"/>
              </a:ext>
            </a:extLst>
          </p:cNvPr>
          <p:cNvSpPr txBox="1"/>
          <p:nvPr/>
        </p:nvSpPr>
        <p:spPr>
          <a:xfrm>
            <a:off x="3444536" y="3239566"/>
            <a:ext cx="443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latin typeface="Baskerville Old Face" panose="02020602080505020303" pitchFamily="18" charset="0"/>
              </a:rPr>
              <a:t>0</a:t>
            </a:r>
            <a:endParaRPr lang="sl-SI" sz="32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98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/>
      <p:bldP spid="10" grpId="0"/>
      <p:bldP spid="11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B8EA4F-19DB-47D4-907F-3A875381F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1950"/>
          </a:xfrm>
        </p:spPr>
        <p:txBody>
          <a:bodyPr/>
          <a:lstStyle/>
          <a:p>
            <a:r>
              <a:rPr lang="sl-SI" dirty="0"/>
              <a:t>3</a:t>
            </a:r>
            <a:r>
              <a:rPr lang="sl-SI" dirty="0" smtClean="0"/>
              <a:t>. </a:t>
            </a:r>
            <a:r>
              <a:rPr lang="sl-SI" dirty="0"/>
              <a:t>KORAK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35F235D-16AF-41D5-8DB8-037E4984F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6857"/>
            <a:ext cx="8596668" cy="5131294"/>
          </a:xfrm>
        </p:spPr>
        <p:txBody>
          <a:bodyPr/>
          <a:lstStyle/>
          <a:p>
            <a:r>
              <a:rPr lang="sl-SI" sz="2000" dirty="0"/>
              <a:t>PREVERIMO </a:t>
            </a:r>
            <a:r>
              <a:rPr lang="sl-SI" sz="2000" dirty="0" smtClean="0"/>
              <a:t>OSTANEK.</a:t>
            </a:r>
            <a:endParaRPr lang="sl-SI" sz="2000" dirty="0"/>
          </a:p>
          <a:p>
            <a:pPr marL="0" indent="0">
              <a:buNone/>
            </a:pPr>
            <a:r>
              <a:rPr lang="sl-SI" sz="2000" dirty="0"/>
              <a:t>                                                           </a:t>
            </a:r>
          </a:p>
          <a:p>
            <a:pPr marL="0" indent="0" algn="ctr">
              <a:buNone/>
            </a:pPr>
            <a:r>
              <a:rPr lang="sl-SI" sz="4000" dirty="0"/>
              <a:t>   </a:t>
            </a:r>
            <a:r>
              <a:rPr lang="sl-SI" sz="4000" dirty="0" smtClean="0"/>
              <a:t>9</a:t>
            </a:r>
            <a:r>
              <a:rPr lang="sl-SI" sz="1400" dirty="0" smtClean="0"/>
              <a:t>  </a:t>
            </a:r>
            <a:r>
              <a:rPr lang="sl-SI" dirty="0" smtClean="0">
                <a:solidFill>
                  <a:srgbClr val="FF0000"/>
                </a:solidFill>
              </a:rPr>
              <a:t>1</a:t>
            </a:r>
            <a:r>
              <a:rPr lang="sl-SI" sz="1400" dirty="0" smtClean="0"/>
              <a:t> </a:t>
            </a:r>
            <a:r>
              <a:rPr lang="sl-SI" sz="4000" dirty="0"/>
              <a:t>7</a:t>
            </a:r>
            <a:r>
              <a:rPr lang="sl-SI" sz="4000" dirty="0" smtClean="0"/>
              <a:t> </a:t>
            </a:r>
            <a:r>
              <a:rPr lang="sl-SI" sz="4000" dirty="0"/>
              <a:t>1</a:t>
            </a:r>
            <a:r>
              <a:rPr lang="sl-SI" sz="4000" dirty="0" smtClean="0"/>
              <a:t> </a:t>
            </a:r>
            <a:r>
              <a:rPr lang="sl-SI" sz="4000" dirty="0"/>
              <a:t>2</a:t>
            </a:r>
            <a:r>
              <a:rPr lang="sl-SI" sz="4000" dirty="0" smtClean="0"/>
              <a:t> </a:t>
            </a:r>
            <a:r>
              <a:rPr lang="sl-SI" sz="4000" dirty="0"/>
              <a:t>: </a:t>
            </a:r>
            <a:r>
              <a:rPr lang="sl-SI" sz="4000" dirty="0" smtClean="0"/>
              <a:t>2 </a:t>
            </a:r>
            <a:r>
              <a:rPr lang="sl-SI" sz="4000" dirty="0"/>
              <a:t>4 = </a:t>
            </a:r>
            <a:r>
              <a:rPr lang="sl-SI" sz="4000" dirty="0" smtClean="0"/>
              <a:t>4       </a:t>
            </a:r>
            <a:endParaRPr lang="sl-SI" sz="4000" dirty="0"/>
          </a:p>
          <a:p>
            <a:pPr marL="0" indent="0">
              <a:buNone/>
            </a:pPr>
            <a:r>
              <a:rPr lang="sl-SI" sz="2000" dirty="0"/>
              <a:t>                                         </a:t>
            </a:r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endParaRPr lang="sl-SI" dirty="0"/>
          </a:p>
        </p:txBody>
      </p:sp>
      <p:cxnSp>
        <p:nvCxnSpPr>
          <p:cNvPr id="5" name="Raven povezovalnik 4">
            <a:extLst>
              <a:ext uri="{FF2B5EF4-FFF2-40B4-BE49-F238E27FC236}">
                <a16:creationId xmlns:a16="http://schemas.microsoft.com/office/drawing/2014/main" id="{EAD17A93-B168-4D24-8B15-56C22D84718C}"/>
              </a:ext>
            </a:extLst>
          </p:cNvPr>
          <p:cNvCxnSpPr/>
          <p:nvPr/>
        </p:nvCxnSpPr>
        <p:spPr>
          <a:xfrm>
            <a:off x="4208015" y="2787588"/>
            <a:ext cx="0" cy="32847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Raven povezovalnik 6">
            <a:extLst>
              <a:ext uri="{FF2B5EF4-FFF2-40B4-BE49-F238E27FC236}">
                <a16:creationId xmlns:a16="http://schemas.microsoft.com/office/drawing/2014/main" id="{6E6887BA-0C21-455F-876F-EE405915AD4A}"/>
              </a:ext>
            </a:extLst>
          </p:cNvPr>
          <p:cNvCxnSpPr/>
          <p:nvPr/>
        </p:nvCxnSpPr>
        <p:spPr>
          <a:xfrm flipH="1">
            <a:off x="3444536" y="3116062"/>
            <a:ext cx="74572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Puščica: ukrivljeno levo 5">
            <a:extLst>
              <a:ext uri="{FF2B5EF4-FFF2-40B4-BE49-F238E27FC236}">
                <a16:creationId xmlns:a16="http://schemas.microsoft.com/office/drawing/2014/main" id="{67821344-299B-4F81-A77F-051D38F3BAEC}"/>
              </a:ext>
            </a:extLst>
          </p:cNvPr>
          <p:cNvSpPr/>
          <p:nvPr/>
        </p:nvSpPr>
        <p:spPr>
          <a:xfrm rot="5400000">
            <a:off x="6264753" y="2897001"/>
            <a:ext cx="280969" cy="87888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049C0227-26DA-4403-9166-332EE01FD9CA}"/>
              </a:ext>
            </a:extLst>
          </p:cNvPr>
          <p:cNvSpPr txBox="1"/>
          <p:nvPr/>
        </p:nvSpPr>
        <p:spPr>
          <a:xfrm>
            <a:off x="3906175" y="3235912"/>
            <a:ext cx="284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latin typeface="Baskerville Old Face" panose="02020602080505020303" pitchFamily="18" charset="0"/>
              </a:rPr>
              <a:t>1</a:t>
            </a:r>
            <a:endParaRPr lang="sl-SI" sz="3200" dirty="0">
              <a:latin typeface="Baskerville Old Face" panose="02020602080505020303" pitchFamily="18" charset="0"/>
            </a:endParaRPr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3A845434-0F2F-4589-95E5-E2B00E83DD83}"/>
              </a:ext>
            </a:extLst>
          </p:cNvPr>
          <p:cNvSpPr txBox="1"/>
          <p:nvPr/>
        </p:nvSpPr>
        <p:spPr>
          <a:xfrm>
            <a:off x="5592933" y="2787588"/>
            <a:ext cx="19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11" name="Puščica: ukrivljeno levo 10">
            <a:extLst>
              <a:ext uri="{FF2B5EF4-FFF2-40B4-BE49-F238E27FC236}">
                <a16:creationId xmlns:a16="http://schemas.microsoft.com/office/drawing/2014/main" id="{26DC7387-2A61-4F1C-A443-6F153C63583A}"/>
              </a:ext>
            </a:extLst>
          </p:cNvPr>
          <p:cNvSpPr/>
          <p:nvPr/>
        </p:nvSpPr>
        <p:spPr>
          <a:xfrm rot="5400000">
            <a:off x="6035128" y="2458739"/>
            <a:ext cx="329218" cy="151544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F52D6F2F-5065-4289-A59B-5152EEDFAC80}"/>
              </a:ext>
            </a:extLst>
          </p:cNvPr>
          <p:cNvSpPr txBox="1"/>
          <p:nvPr/>
        </p:nvSpPr>
        <p:spPr>
          <a:xfrm>
            <a:off x="3459660" y="3239568"/>
            <a:ext cx="284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latin typeface="Baskerville Old Face" panose="02020602080505020303" pitchFamily="18" charset="0"/>
              </a:rPr>
              <a:t>0</a:t>
            </a:r>
            <a:endParaRPr lang="sl-SI" sz="3200" dirty="0">
              <a:latin typeface="Baskerville Old Face" panose="02020602080505020303" pitchFamily="18" charset="0"/>
            </a:endParaRPr>
          </a:p>
        </p:txBody>
      </p:sp>
      <p:sp>
        <p:nvSpPr>
          <p:cNvPr id="4" name="Oblaček: puščica desno 3">
            <a:extLst>
              <a:ext uri="{FF2B5EF4-FFF2-40B4-BE49-F238E27FC236}">
                <a16:creationId xmlns:a16="http://schemas.microsoft.com/office/drawing/2014/main" id="{B2CB37BF-0919-4E82-B56C-C1A5B5607A2C}"/>
              </a:ext>
            </a:extLst>
          </p:cNvPr>
          <p:cNvSpPr/>
          <p:nvPr/>
        </p:nvSpPr>
        <p:spPr>
          <a:xfrm>
            <a:off x="1473693" y="2787588"/>
            <a:ext cx="1969364" cy="1535834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latin typeface="Baskerville Old Face" panose="02020602080505020303" pitchFamily="18" charset="0"/>
            </a:endParaRPr>
          </a:p>
        </p:txBody>
      </p:sp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B4EEB86F-3098-42E9-8F21-B4E3EFACB949}"/>
              </a:ext>
            </a:extLst>
          </p:cNvPr>
          <p:cNvSpPr txBox="1"/>
          <p:nvPr/>
        </p:nvSpPr>
        <p:spPr>
          <a:xfrm>
            <a:off x="1589635" y="2876365"/>
            <a:ext cx="1082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latin typeface="Baskerville Old Face" panose="02020602080505020303" pitchFamily="18" charset="0"/>
              </a:rPr>
              <a:t>1 </a:t>
            </a:r>
            <a:r>
              <a:rPr lang="sl-SI" dirty="0">
                <a:latin typeface="Baskerville Old Face" panose="02020602080505020303" pitchFamily="18" charset="0"/>
              </a:rPr>
              <a:t>lahko ostane, saj je </a:t>
            </a:r>
            <a:r>
              <a:rPr lang="sl-SI" dirty="0" smtClean="0">
                <a:latin typeface="Baskerville Old Face" panose="02020602080505020303" pitchFamily="18" charset="0"/>
              </a:rPr>
              <a:t>1 </a:t>
            </a:r>
            <a:r>
              <a:rPr lang="sl-SI" u="sng" dirty="0" smtClean="0">
                <a:latin typeface="Baskerville Old Face" panose="02020602080505020303" pitchFamily="18" charset="0"/>
              </a:rPr>
              <a:t>manjše</a:t>
            </a:r>
            <a:r>
              <a:rPr lang="sl-SI" dirty="0" smtClean="0">
                <a:latin typeface="Baskerville Old Face" panose="02020602080505020303" pitchFamily="18" charset="0"/>
              </a:rPr>
              <a:t> št. od 24</a:t>
            </a:r>
            <a:r>
              <a:rPr lang="sl-SI" dirty="0">
                <a:latin typeface="Baskerville Old Face" panose="020206020805050203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2348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B8EA4F-19DB-47D4-907F-3A875381F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1950"/>
          </a:xfrm>
        </p:spPr>
        <p:txBody>
          <a:bodyPr/>
          <a:lstStyle/>
          <a:p>
            <a:r>
              <a:rPr lang="sl-SI" dirty="0" smtClean="0">
                <a:latin typeface="Baskerville Old Face" panose="02020602080505020303" pitchFamily="18" charset="0"/>
              </a:rPr>
              <a:t>4. </a:t>
            </a:r>
            <a:r>
              <a:rPr lang="sl-SI" dirty="0">
                <a:latin typeface="Baskerville Old Face" panose="02020602080505020303" pitchFamily="18" charset="0"/>
              </a:rPr>
              <a:t>KORAK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35F235D-16AF-41D5-8DB8-037E4984F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6857"/>
            <a:ext cx="8596668" cy="5131294"/>
          </a:xfrm>
        </p:spPr>
        <p:txBody>
          <a:bodyPr/>
          <a:lstStyle/>
          <a:p>
            <a:r>
              <a:rPr lang="sl-SI" sz="2000" dirty="0">
                <a:latin typeface="Baskerville Old Face" panose="02020602080505020303" pitchFamily="18" charset="0"/>
              </a:rPr>
              <a:t>K OSTANKU PRIPIŠEMO NASLEDNJE </a:t>
            </a:r>
            <a:r>
              <a:rPr lang="sl-SI" sz="2000" dirty="0" smtClean="0">
                <a:latin typeface="Baskerville Old Face" panose="02020602080505020303" pitchFamily="18" charset="0"/>
              </a:rPr>
              <a:t>ŠTEVILO.</a:t>
            </a:r>
            <a:endParaRPr lang="sl-SI" sz="20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sl-SI" sz="2000" dirty="0">
                <a:latin typeface="Baskerville Old Face" panose="02020602080505020303" pitchFamily="18" charset="0"/>
              </a:rPr>
              <a:t>                                                   </a:t>
            </a:r>
          </a:p>
          <a:p>
            <a:pPr marL="0" indent="0" algn="ctr">
              <a:buNone/>
            </a:pPr>
            <a:r>
              <a:rPr lang="sl-SI" sz="4000" dirty="0">
                <a:latin typeface="Baskerville Old Face" panose="02020602080505020303" pitchFamily="18" charset="0"/>
              </a:rPr>
              <a:t>  </a:t>
            </a:r>
            <a:r>
              <a:rPr lang="sl-SI" sz="4000" dirty="0" smtClean="0">
                <a:latin typeface="Baskerville Old Face" panose="02020602080505020303" pitchFamily="18" charset="0"/>
              </a:rPr>
              <a:t>9</a:t>
            </a:r>
            <a:r>
              <a:rPr lang="sl-SI" sz="1400" dirty="0" smtClean="0">
                <a:latin typeface="Baskerville Old Face" panose="02020602080505020303" pitchFamily="18" charset="0"/>
              </a:rPr>
              <a:t>   </a:t>
            </a:r>
            <a:r>
              <a:rPr lang="sl-SI" sz="4000" dirty="0" smtClean="0">
                <a:latin typeface="Baskerville Old Face" panose="02020602080505020303" pitchFamily="18" charset="0"/>
              </a:rPr>
              <a:t>71 </a:t>
            </a:r>
            <a:r>
              <a:rPr lang="sl-SI" sz="4000" dirty="0">
                <a:latin typeface="Baskerville Old Face" panose="02020602080505020303" pitchFamily="18" charset="0"/>
              </a:rPr>
              <a:t>2</a:t>
            </a:r>
            <a:r>
              <a:rPr lang="sl-SI" sz="4000" dirty="0" smtClean="0">
                <a:latin typeface="Baskerville Old Face" panose="02020602080505020303" pitchFamily="18" charset="0"/>
              </a:rPr>
              <a:t> </a:t>
            </a:r>
            <a:r>
              <a:rPr lang="sl-SI" sz="4000" dirty="0">
                <a:latin typeface="Baskerville Old Face" panose="02020602080505020303" pitchFamily="18" charset="0"/>
              </a:rPr>
              <a:t>: </a:t>
            </a:r>
            <a:r>
              <a:rPr lang="sl-SI" sz="4000" dirty="0" smtClean="0">
                <a:latin typeface="Baskerville Old Face" panose="02020602080505020303" pitchFamily="18" charset="0"/>
              </a:rPr>
              <a:t>2 </a:t>
            </a:r>
            <a:r>
              <a:rPr lang="sl-SI" sz="4000" dirty="0">
                <a:latin typeface="Baskerville Old Face" panose="02020602080505020303" pitchFamily="18" charset="0"/>
              </a:rPr>
              <a:t>4 = </a:t>
            </a:r>
            <a:r>
              <a:rPr lang="sl-SI" sz="4000" dirty="0" smtClean="0">
                <a:latin typeface="Baskerville Old Face" panose="02020602080505020303" pitchFamily="18" charset="0"/>
              </a:rPr>
              <a:t>4      </a:t>
            </a:r>
            <a:endParaRPr lang="sl-SI" sz="40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sl-SI" sz="2000" dirty="0">
                <a:latin typeface="Baskerville Old Face" panose="02020602080505020303" pitchFamily="18" charset="0"/>
              </a:rPr>
              <a:t>                                         </a:t>
            </a:r>
          </a:p>
          <a:p>
            <a:pPr marL="0" indent="0">
              <a:buNone/>
            </a:pPr>
            <a:endParaRPr lang="sl-SI" sz="20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sl-SI" sz="2000" dirty="0">
              <a:latin typeface="Baskerville Old Face" panose="020206020805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dirty="0">
                <a:latin typeface="Baskerville Old Face" panose="02020602080505020303" pitchFamily="18" charset="0"/>
              </a:rPr>
              <a:t>Število </a:t>
            </a:r>
            <a:r>
              <a:rPr lang="sl-SI" dirty="0" smtClean="0">
                <a:latin typeface="Baskerville Old Face" panose="02020602080505020303" pitchFamily="18" charset="0"/>
              </a:rPr>
              <a:t>11 </a:t>
            </a:r>
            <a:r>
              <a:rPr lang="sl-SI" dirty="0">
                <a:latin typeface="Baskerville Old Face" panose="02020602080505020303" pitchFamily="18" charset="0"/>
              </a:rPr>
              <a:t>delimo s </a:t>
            </a:r>
            <a:r>
              <a:rPr lang="sl-SI" dirty="0" smtClean="0">
                <a:latin typeface="Baskerville Old Face" panose="02020602080505020303" pitchFamily="18" charset="0"/>
              </a:rPr>
              <a:t>24</a:t>
            </a:r>
            <a:r>
              <a:rPr lang="sl-SI" dirty="0">
                <a:latin typeface="Baskerville Old Face" panose="02020602080505020303" pitchFamily="18" charset="0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>
                <a:latin typeface="Baskerville Old Face" panose="02020602080505020303" pitchFamily="18" charset="0"/>
              </a:rPr>
              <a:t>Ocenimo količnik in pomnožimo nazaj.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>
                <a:latin typeface="Baskerville Old Face" panose="02020602080505020303" pitchFamily="18" charset="0"/>
              </a:rPr>
              <a:t>0</a:t>
            </a:r>
            <a:r>
              <a:rPr lang="sl-SI" dirty="0" smtClean="0">
                <a:latin typeface="Baskerville Old Face" panose="02020602080505020303" pitchFamily="18" charset="0"/>
              </a:rPr>
              <a:t> </a:t>
            </a:r>
            <a:r>
              <a:rPr lang="sl-SI" dirty="0">
                <a:latin typeface="Baskerville Old Face" panose="02020602080505020303" pitchFamily="18" charset="0"/>
                <a:sym typeface="Symbol" panose="05050102010706020507" pitchFamily="18" charset="2"/>
              </a:rPr>
              <a:t> </a:t>
            </a:r>
            <a:r>
              <a:rPr lang="sl-SI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4 </a:t>
            </a:r>
            <a:r>
              <a:rPr lang="sl-SI" dirty="0">
                <a:latin typeface="Baskerville Old Face" panose="02020602080505020303" pitchFamily="18" charset="0"/>
                <a:sym typeface="Symbol" panose="05050102010706020507" pitchFamily="18" charset="2"/>
              </a:rPr>
              <a:t>= </a:t>
            </a:r>
            <a:r>
              <a:rPr lang="sl-SI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0       0 </a:t>
            </a:r>
            <a:r>
              <a:rPr lang="sl-SI" dirty="0">
                <a:latin typeface="Baskerville Old Face" panose="02020602080505020303" pitchFamily="18" charset="0"/>
                <a:sym typeface="Symbol" panose="05050102010706020507" pitchFamily="18" charset="2"/>
              </a:rPr>
              <a:t>+ __ = 1</a:t>
            </a:r>
            <a:r>
              <a:rPr lang="sl-SI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 </a:t>
            </a:r>
            <a:endParaRPr lang="sl-SI" dirty="0">
              <a:latin typeface="Baskerville Old Face" panose="02020602080505020303" pitchFamily="18" charset="0"/>
              <a:sym typeface="Symbol" panose="05050102010706020507" pitchFamily="18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dirty="0">
                <a:latin typeface="Baskerville Old Face" panose="02020602080505020303" pitchFamily="18" charset="0"/>
                <a:sym typeface="Symbol" panose="05050102010706020507" pitchFamily="18" charset="2"/>
              </a:rPr>
              <a:t>0</a:t>
            </a:r>
            <a:r>
              <a:rPr lang="sl-SI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 </a:t>
            </a:r>
            <a:r>
              <a:rPr lang="sl-SI" dirty="0">
                <a:latin typeface="Baskerville Old Face" panose="02020602080505020303" pitchFamily="18" charset="0"/>
                <a:sym typeface="Symbol" panose="05050102010706020507" pitchFamily="18" charset="2"/>
              </a:rPr>
              <a:t> </a:t>
            </a:r>
            <a:r>
              <a:rPr lang="sl-SI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2 </a:t>
            </a:r>
            <a:r>
              <a:rPr lang="sl-SI" dirty="0">
                <a:latin typeface="Baskerville Old Face" panose="02020602080505020303" pitchFamily="18" charset="0"/>
                <a:sym typeface="Symbol" panose="05050102010706020507" pitchFamily="18" charset="2"/>
              </a:rPr>
              <a:t>= 0</a:t>
            </a:r>
            <a:r>
              <a:rPr lang="sl-SI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       0 </a:t>
            </a:r>
            <a:r>
              <a:rPr lang="sl-SI" dirty="0">
                <a:latin typeface="Baskerville Old Face" panose="02020602080505020303" pitchFamily="18" charset="0"/>
                <a:sym typeface="Symbol" panose="05050102010706020507" pitchFamily="18" charset="2"/>
              </a:rPr>
              <a:t>+ </a:t>
            </a:r>
            <a:r>
              <a:rPr lang="sl-SI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 </a:t>
            </a:r>
            <a:r>
              <a:rPr lang="sl-SI" dirty="0">
                <a:latin typeface="Baskerville Old Face" panose="02020602080505020303" pitchFamily="18" charset="0"/>
                <a:sym typeface="Symbol" panose="05050102010706020507" pitchFamily="18" charset="2"/>
              </a:rPr>
              <a:t>__ = </a:t>
            </a:r>
            <a:r>
              <a:rPr lang="sl-SI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11</a:t>
            </a:r>
            <a:endParaRPr lang="sl-SI" dirty="0">
              <a:latin typeface="Baskerville Old Face" panose="02020602080505020303" pitchFamily="18" charset="0"/>
              <a:sym typeface="Symbol" panose="05050102010706020507" pitchFamily="18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sl-SI" dirty="0"/>
          </a:p>
        </p:txBody>
      </p:sp>
      <p:cxnSp>
        <p:nvCxnSpPr>
          <p:cNvPr id="5" name="Raven povezovalnik 4">
            <a:extLst>
              <a:ext uri="{FF2B5EF4-FFF2-40B4-BE49-F238E27FC236}">
                <a16:creationId xmlns:a16="http://schemas.microsoft.com/office/drawing/2014/main" id="{EAD17A93-B168-4D24-8B15-56C22D84718C}"/>
              </a:ext>
            </a:extLst>
          </p:cNvPr>
          <p:cNvCxnSpPr/>
          <p:nvPr/>
        </p:nvCxnSpPr>
        <p:spPr>
          <a:xfrm>
            <a:off x="4208015" y="2787588"/>
            <a:ext cx="0" cy="32847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Raven povezovalnik 6">
            <a:extLst>
              <a:ext uri="{FF2B5EF4-FFF2-40B4-BE49-F238E27FC236}">
                <a16:creationId xmlns:a16="http://schemas.microsoft.com/office/drawing/2014/main" id="{6E6887BA-0C21-455F-876F-EE405915AD4A}"/>
              </a:ext>
            </a:extLst>
          </p:cNvPr>
          <p:cNvCxnSpPr/>
          <p:nvPr/>
        </p:nvCxnSpPr>
        <p:spPr>
          <a:xfrm flipH="1">
            <a:off x="3444536" y="3116062"/>
            <a:ext cx="74572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Puščica: ukrivljeno levo 5">
            <a:extLst>
              <a:ext uri="{FF2B5EF4-FFF2-40B4-BE49-F238E27FC236}">
                <a16:creationId xmlns:a16="http://schemas.microsoft.com/office/drawing/2014/main" id="{67821344-299B-4F81-A77F-051D38F3BAEC}"/>
              </a:ext>
            </a:extLst>
          </p:cNvPr>
          <p:cNvSpPr/>
          <p:nvPr/>
        </p:nvSpPr>
        <p:spPr>
          <a:xfrm rot="5400000">
            <a:off x="6147314" y="2486604"/>
            <a:ext cx="423015" cy="13978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049C0227-26DA-4403-9166-332EE01FD9CA}"/>
              </a:ext>
            </a:extLst>
          </p:cNvPr>
          <p:cNvSpPr txBox="1"/>
          <p:nvPr/>
        </p:nvSpPr>
        <p:spPr>
          <a:xfrm>
            <a:off x="3864459" y="3239566"/>
            <a:ext cx="284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latin typeface="Baskerville Old Face" panose="02020602080505020303" pitchFamily="18" charset="0"/>
              </a:rPr>
              <a:t>1</a:t>
            </a:r>
            <a:endParaRPr lang="sl-SI" sz="3200" dirty="0">
              <a:latin typeface="Baskerville Old Face" panose="02020602080505020303" pitchFamily="18" charset="0"/>
            </a:endParaRPr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3A845434-0F2F-4589-95E5-E2B00E83DD83}"/>
              </a:ext>
            </a:extLst>
          </p:cNvPr>
          <p:cNvSpPr txBox="1"/>
          <p:nvPr/>
        </p:nvSpPr>
        <p:spPr>
          <a:xfrm>
            <a:off x="3670183" y="2792431"/>
            <a:ext cx="19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Puščica: ukrivljeno levo 10">
            <a:extLst>
              <a:ext uri="{FF2B5EF4-FFF2-40B4-BE49-F238E27FC236}">
                <a16:creationId xmlns:a16="http://schemas.microsoft.com/office/drawing/2014/main" id="{26DC7387-2A61-4F1C-A443-6F153C63583A}"/>
              </a:ext>
            </a:extLst>
          </p:cNvPr>
          <p:cNvSpPr/>
          <p:nvPr/>
        </p:nvSpPr>
        <p:spPr>
          <a:xfrm rot="5400000">
            <a:off x="5927167" y="2401372"/>
            <a:ext cx="353748" cy="162332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F52D6F2F-5065-4289-A59B-5152EEDFAC80}"/>
              </a:ext>
            </a:extLst>
          </p:cNvPr>
          <p:cNvSpPr txBox="1"/>
          <p:nvPr/>
        </p:nvSpPr>
        <p:spPr>
          <a:xfrm>
            <a:off x="3459660" y="3239568"/>
            <a:ext cx="284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>
                <a:latin typeface="Baskerville Old Face" panose="02020602080505020303" pitchFamily="18" charset="0"/>
              </a:rPr>
              <a:t>0</a:t>
            </a:r>
          </a:p>
        </p:txBody>
      </p:sp>
      <p:sp>
        <p:nvSpPr>
          <p:cNvPr id="24" name="PoljeZBesedilom 23">
            <a:extLst>
              <a:ext uri="{FF2B5EF4-FFF2-40B4-BE49-F238E27FC236}">
                <a16:creationId xmlns:a16="http://schemas.microsoft.com/office/drawing/2014/main" id="{F5AD72E3-E7AE-4D83-98D0-F75751DC5B1C}"/>
              </a:ext>
            </a:extLst>
          </p:cNvPr>
          <p:cNvSpPr txBox="1"/>
          <p:nvPr/>
        </p:nvSpPr>
        <p:spPr>
          <a:xfrm>
            <a:off x="4154173" y="3239566"/>
            <a:ext cx="284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>
                <a:latin typeface="Baskerville Old Face" panose="02020602080505020303" pitchFamily="18" charset="0"/>
              </a:rPr>
              <a:t>1</a:t>
            </a:r>
          </a:p>
        </p:txBody>
      </p:sp>
      <p:sp>
        <p:nvSpPr>
          <p:cNvPr id="22" name="Puščica: dol 21">
            <a:extLst>
              <a:ext uri="{FF2B5EF4-FFF2-40B4-BE49-F238E27FC236}">
                <a16:creationId xmlns:a16="http://schemas.microsoft.com/office/drawing/2014/main" id="{2C2391E5-CBD0-4108-940D-7888B3C74028}"/>
              </a:ext>
            </a:extLst>
          </p:cNvPr>
          <p:cNvSpPr/>
          <p:nvPr/>
        </p:nvSpPr>
        <p:spPr>
          <a:xfrm>
            <a:off x="4341181" y="3051854"/>
            <a:ext cx="48103" cy="293259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26" name="Raven povezovalnik 25">
            <a:extLst>
              <a:ext uri="{FF2B5EF4-FFF2-40B4-BE49-F238E27FC236}">
                <a16:creationId xmlns:a16="http://schemas.microsoft.com/office/drawing/2014/main" id="{9812365D-D764-4A4E-AF84-EB4876BD6D37}"/>
              </a:ext>
            </a:extLst>
          </p:cNvPr>
          <p:cNvCxnSpPr>
            <a:cxnSpLocks/>
          </p:cNvCxnSpPr>
          <p:nvPr/>
        </p:nvCxnSpPr>
        <p:spPr>
          <a:xfrm>
            <a:off x="3459660" y="3719743"/>
            <a:ext cx="105907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8" name="PoljeZBesedilom 27">
            <a:extLst>
              <a:ext uri="{FF2B5EF4-FFF2-40B4-BE49-F238E27FC236}">
                <a16:creationId xmlns:a16="http://schemas.microsoft.com/office/drawing/2014/main" id="{C4C7D475-838B-4EA5-8A4F-5787C9D3F18A}"/>
              </a:ext>
            </a:extLst>
          </p:cNvPr>
          <p:cNvSpPr txBox="1"/>
          <p:nvPr/>
        </p:nvSpPr>
        <p:spPr>
          <a:xfrm>
            <a:off x="6729275" y="2474758"/>
            <a:ext cx="426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>
                <a:latin typeface="Baskerville Old Face" panose="02020602080505020303" pitchFamily="18" charset="0"/>
              </a:rPr>
              <a:t>0</a:t>
            </a:r>
            <a:endParaRPr lang="sl-SI" sz="4000" dirty="0">
              <a:latin typeface="Baskerville Old Face" panose="02020602080505020303" pitchFamily="18" charset="0"/>
            </a:endParaRPr>
          </a:p>
        </p:txBody>
      </p:sp>
      <p:sp>
        <p:nvSpPr>
          <p:cNvPr id="29" name="PoljeZBesedilom 28">
            <a:extLst>
              <a:ext uri="{FF2B5EF4-FFF2-40B4-BE49-F238E27FC236}">
                <a16:creationId xmlns:a16="http://schemas.microsoft.com/office/drawing/2014/main" id="{BA020CF6-C1C1-461A-96A1-EBAF044CE52F}"/>
              </a:ext>
            </a:extLst>
          </p:cNvPr>
          <p:cNvSpPr txBox="1"/>
          <p:nvPr/>
        </p:nvSpPr>
        <p:spPr>
          <a:xfrm flipH="1">
            <a:off x="4048217" y="3458859"/>
            <a:ext cx="284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sz="1400" dirty="0">
              <a:solidFill>
                <a:srgbClr val="FF0000"/>
              </a:solidFill>
            </a:endParaRPr>
          </a:p>
        </p:txBody>
      </p:sp>
      <p:sp>
        <p:nvSpPr>
          <p:cNvPr id="30" name="PoljeZBesedilom 29">
            <a:extLst>
              <a:ext uri="{FF2B5EF4-FFF2-40B4-BE49-F238E27FC236}">
                <a16:creationId xmlns:a16="http://schemas.microsoft.com/office/drawing/2014/main" id="{5F78235F-523E-45A4-B86C-CBA518A9B1F6}"/>
              </a:ext>
            </a:extLst>
          </p:cNvPr>
          <p:cNvSpPr txBox="1"/>
          <p:nvPr/>
        </p:nvSpPr>
        <p:spPr>
          <a:xfrm>
            <a:off x="4147239" y="3696148"/>
            <a:ext cx="284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latin typeface="Baskerville Old Face" panose="02020602080505020303" pitchFamily="18" charset="0"/>
              </a:rPr>
              <a:t>1</a:t>
            </a:r>
            <a:endParaRPr lang="sl-SI" sz="3200" dirty="0">
              <a:latin typeface="Baskerville Old Face" panose="02020602080505020303" pitchFamily="18" charset="0"/>
            </a:endParaRPr>
          </a:p>
        </p:txBody>
      </p:sp>
      <p:sp>
        <p:nvSpPr>
          <p:cNvPr id="31" name="PoljeZBesedilom 30">
            <a:extLst>
              <a:ext uri="{FF2B5EF4-FFF2-40B4-BE49-F238E27FC236}">
                <a16:creationId xmlns:a16="http://schemas.microsoft.com/office/drawing/2014/main" id="{5B200B62-E702-4B03-86B2-9B4A57000BBA}"/>
              </a:ext>
            </a:extLst>
          </p:cNvPr>
          <p:cNvSpPr txBox="1"/>
          <p:nvPr/>
        </p:nvSpPr>
        <p:spPr>
          <a:xfrm>
            <a:off x="3865486" y="3696148"/>
            <a:ext cx="284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latin typeface="Baskerville Old Face" panose="02020602080505020303" pitchFamily="18" charset="0"/>
              </a:rPr>
              <a:t>1</a:t>
            </a:r>
            <a:endParaRPr lang="sl-SI" sz="32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99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1" grpId="0" animBg="1"/>
      <p:bldP spid="24" grpId="0"/>
      <p:bldP spid="22" grpId="0" animBg="1"/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B8EA4F-19DB-47D4-907F-3A875381F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1950"/>
          </a:xfrm>
        </p:spPr>
        <p:txBody>
          <a:bodyPr/>
          <a:lstStyle/>
          <a:p>
            <a:r>
              <a:rPr lang="sl-SI" dirty="0">
                <a:latin typeface="Baskerville Old Face" panose="02020602080505020303" pitchFamily="18" charset="0"/>
              </a:rPr>
              <a:t>5</a:t>
            </a:r>
            <a:r>
              <a:rPr lang="sl-SI" dirty="0" smtClean="0">
                <a:latin typeface="Baskerville Old Face" panose="02020602080505020303" pitchFamily="18" charset="0"/>
              </a:rPr>
              <a:t>. </a:t>
            </a:r>
            <a:r>
              <a:rPr lang="sl-SI" dirty="0">
                <a:latin typeface="Baskerville Old Face" panose="02020602080505020303" pitchFamily="18" charset="0"/>
              </a:rPr>
              <a:t>KORAK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35F235D-16AF-41D5-8DB8-037E4984F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6857"/>
            <a:ext cx="8596668" cy="5131294"/>
          </a:xfrm>
        </p:spPr>
        <p:txBody>
          <a:bodyPr/>
          <a:lstStyle/>
          <a:p>
            <a:r>
              <a:rPr lang="sl-SI" sz="2000" dirty="0">
                <a:latin typeface="Baskerville Old Face" panose="02020602080505020303" pitchFamily="18" charset="0"/>
              </a:rPr>
              <a:t>K OSTANKU PRIPIŠEMO NASLEDNJE </a:t>
            </a:r>
            <a:r>
              <a:rPr lang="sl-SI" sz="2000" dirty="0" smtClean="0">
                <a:latin typeface="Baskerville Old Face" panose="02020602080505020303" pitchFamily="18" charset="0"/>
              </a:rPr>
              <a:t>ŠTEVILO.</a:t>
            </a:r>
            <a:endParaRPr lang="sl-SI" sz="20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sl-SI" sz="2000" dirty="0">
                <a:latin typeface="Baskerville Old Face" panose="02020602080505020303" pitchFamily="18" charset="0"/>
              </a:rPr>
              <a:t>                                                   </a:t>
            </a:r>
          </a:p>
          <a:p>
            <a:pPr marL="0" indent="0" algn="ctr">
              <a:buNone/>
            </a:pPr>
            <a:r>
              <a:rPr lang="sl-SI" sz="4000" dirty="0">
                <a:latin typeface="Baskerville Old Face" panose="02020602080505020303" pitchFamily="18" charset="0"/>
              </a:rPr>
              <a:t>   </a:t>
            </a:r>
            <a:r>
              <a:rPr lang="sl-SI" sz="4000" dirty="0" smtClean="0">
                <a:latin typeface="Baskerville Old Face" panose="02020602080505020303" pitchFamily="18" charset="0"/>
              </a:rPr>
              <a:t>9</a:t>
            </a:r>
            <a:r>
              <a:rPr lang="sl-SI" sz="1400" dirty="0" smtClean="0">
                <a:latin typeface="Baskerville Old Face" panose="02020602080505020303" pitchFamily="18" charset="0"/>
              </a:rPr>
              <a:t>   </a:t>
            </a:r>
            <a:r>
              <a:rPr lang="sl-SI" sz="4000" dirty="0">
                <a:latin typeface="Baskerville Old Face" panose="02020602080505020303" pitchFamily="18" charset="0"/>
              </a:rPr>
              <a:t>7</a:t>
            </a:r>
            <a:r>
              <a:rPr lang="sl-SI" sz="4000" dirty="0" smtClean="0">
                <a:latin typeface="Baskerville Old Face" panose="02020602080505020303" pitchFamily="18" charset="0"/>
              </a:rPr>
              <a:t> </a:t>
            </a:r>
            <a:r>
              <a:rPr lang="sl-SI" sz="4000" dirty="0">
                <a:latin typeface="Baskerville Old Face" panose="02020602080505020303" pitchFamily="18" charset="0"/>
              </a:rPr>
              <a:t>1</a:t>
            </a:r>
            <a:r>
              <a:rPr lang="sl-SI" sz="4000" dirty="0" smtClean="0">
                <a:latin typeface="Baskerville Old Face" panose="02020602080505020303" pitchFamily="18" charset="0"/>
              </a:rPr>
              <a:t> </a:t>
            </a:r>
            <a:r>
              <a:rPr lang="sl-SI" sz="4000" dirty="0">
                <a:latin typeface="Baskerville Old Face" panose="02020602080505020303" pitchFamily="18" charset="0"/>
              </a:rPr>
              <a:t>2</a:t>
            </a:r>
            <a:r>
              <a:rPr lang="sl-SI" sz="4000" dirty="0" smtClean="0">
                <a:latin typeface="Baskerville Old Face" panose="02020602080505020303" pitchFamily="18" charset="0"/>
              </a:rPr>
              <a:t> </a:t>
            </a:r>
            <a:r>
              <a:rPr lang="sl-SI" sz="4000" dirty="0">
                <a:latin typeface="Baskerville Old Face" panose="02020602080505020303" pitchFamily="18" charset="0"/>
              </a:rPr>
              <a:t>: </a:t>
            </a:r>
            <a:r>
              <a:rPr lang="sl-SI" sz="4000" dirty="0" smtClean="0">
                <a:latin typeface="Baskerville Old Face" panose="02020602080505020303" pitchFamily="18" charset="0"/>
              </a:rPr>
              <a:t>2 </a:t>
            </a:r>
            <a:r>
              <a:rPr lang="sl-SI" sz="4000" dirty="0">
                <a:latin typeface="Baskerville Old Face" panose="02020602080505020303" pitchFamily="18" charset="0"/>
              </a:rPr>
              <a:t>4 = </a:t>
            </a:r>
            <a:r>
              <a:rPr lang="sl-SI" sz="4000" dirty="0" smtClean="0">
                <a:latin typeface="Baskerville Old Face" panose="02020602080505020303" pitchFamily="18" charset="0"/>
              </a:rPr>
              <a:t>4      </a:t>
            </a:r>
            <a:endParaRPr lang="sl-SI" sz="40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sl-SI" sz="2000" dirty="0">
                <a:latin typeface="Baskerville Old Face" panose="02020602080505020303" pitchFamily="18" charset="0"/>
              </a:rPr>
              <a:t>                                         </a:t>
            </a:r>
          </a:p>
          <a:p>
            <a:pPr marL="0" indent="0">
              <a:buNone/>
            </a:pPr>
            <a:endParaRPr lang="sl-SI" sz="20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sl-SI" sz="2000" dirty="0">
              <a:latin typeface="Baskerville Old Face" panose="020206020805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dirty="0">
                <a:latin typeface="Baskerville Old Face" panose="02020602080505020303" pitchFamily="18" charset="0"/>
              </a:rPr>
              <a:t>Število </a:t>
            </a:r>
            <a:r>
              <a:rPr lang="sl-SI" dirty="0" smtClean="0">
                <a:latin typeface="Baskerville Old Face" panose="02020602080505020303" pitchFamily="18" charset="0"/>
              </a:rPr>
              <a:t>112 </a:t>
            </a:r>
            <a:r>
              <a:rPr lang="sl-SI" dirty="0">
                <a:latin typeface="Baskerville Old Face" panose="02020602080505020303" pitchFamily="18" charset="0"/>
              </a:rPr>
              <a:t>delimo s </a:t>
            </a:r>
            <a:r>
              <a:rPr lang="sl-SI" dirty="0" smtClean="0">
                <a:latin typeface="Baskerville Old Face" panose="02020602080505020303" pitchFamily="18" charset="0"/>
              </a:rPr>
              <a:t>24</a:t>
            </a:r>
            <a:r>
              <a:rPr lang="sl-SI" dirty="0">
                <a:latin typeface="Baskerville Old Face" panose="02020602080505020303" pitchFamily="18" charset="0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>
                <a:latin typeface="Baskerville Old Face" panose="02020602080505020303" pitchFamily="18" charset="0"/>
              </a:rPr>
              <a:t>Ocenimo količnik in pomnožimo nazaj.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>
                <a:latin typeface="Baskerville Old Face" panose="02020602080505020303" pitchFamily="18" charset="0"/>
              </a:rPr>
              <a:t>4</a:t>
            </a:r>
            <a:r>
              <a:rPr lang="sl-SI" dirty="0" smtClean="0">
                <a:latin typeface="Baskerville Old Face" panose="02020602080505020303" pitchFamily="18" charset="0"/>
              </a:rPr>
              <a:t> </a:t>
            </a:r>
            <a:r>
              <a:rPr lang="sl-SI" dirty="0">
                <a:latin typeface="Baskerville Old Face" panose="02020602080505020303" pitchFamily="18" charset="0"/>
                <a:sym typeface="Symbol" panose="05050102010706020507" pitchFamily="18" charset="2"/>
              </a:rPr>
              <a:t> 4 = </a:t>
            </a:r>
            <a:r>
              <a:rPr lang="sl-SI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16       16 </a:t>
            </a:r>
            <a:r>
              <a:rPr lang="sl-SI" dirty="0">
                <a:latin typeface="Baskerville Old Face" panose="02020602080505020303" pitchFamily="18" charset="0"/>
                <a:sym typeface="Symbol" panose="05050102010706020507" pitchFamily="18" charset="2"/>
              </a:rPr>
              <a:t>+ __ = </a:t>
            </a:r>
            <a:r>
              <a:rPr lang="sl-SI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22 </a:t>
            </a:r>
            <a:endParaRPr lang="sl-SI" dirty="0">
              <a:latin typeface="Baskerville Old Face" panose="02020602080505020303" pitchFamily="18" charset="0"/>
              <a:sym typeface="Symbol" panose="05050102010706020507" pitchFamily="18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4 </a:t>
            </a:r>
            <a:r>
              <a:rPr lang="sl-SI" dirty="0">
                <a:latin typeface="Baskerville Old Face" panose="02020602080505020303" pitchFamily="18" charset="0"/>
                <a:sym typeface="Symbol" panose="05050102010706020507" pitchFamily="18" charset="2"/>
              </a:rPr>
              <a:t> </a:t>
            </a:r>
            <a:r>
              <a:rPr lang="sl-SI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2 </a:t>
            </a:r>
            <a:r>
              <a:rPr lang="sl-SI" dirty="0">
                <a:latin typeface="Baskerville Old Face" panose="02020602080505020303" pitchFamily="18" charset="0"/>
                <a:sym typeface="Symbol" panose="05050102010706020507" pitchFamily="18" charset="2"/>
              </a:rPr>
              <a:t>= 8</a:t>
            </a:r>
            <a:r>
              <a:rPr lang="sl-SI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         8 </a:t>
            </a:r>
            <a:r>
              <a:rPr lang="sl-SI" dirty="0">
                <a:latin typeface="Baskerville Old Face" panose="02020602080505020303" pitchFamily="18" charset="0"/>
                <a:sym typeface="Symbol" panose="05050102010706020507" pitchFamily="18" charset="2"/>
              </a:rPr>
              <a:t>+ </a:t>
            </a:r>
            <a:r>
              <a:rPr lang="sl-SI" dirty="0" smtClean="0">
                <a:solidFill>
                  <a:srgbClr val="FF0000"/>
                </a:solidFill>
                <a:latin typeface="Baskerville Old Face" panose="02020602080505020303" pitchFamily="18" charset="0"/>
                <a:sym typeface="Symbol" panose="05050102010706020507" pitchFamily="18" charset="2"/>
              </a:rPr>
              <a:t>2</a:t>
            </a:r>
            <a:r>
              <a:rPr lang="sl-SI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 </a:t>
            </a:r>
            <a:r>
              <a:rPr lang="sl-SI" dirty="0">
                <a:latin typeface="Baskerville Old Face" panose="02020602080505020303" pitchFamily="18" charset="0"/>
                <a:sym typeface="Symbol" panose="05050102010706020507" pitchFamily="18" charset="2"/>
              </a:rPr>
              <a:t>+ __ = </a:t>
            </a:r>
            <a:r>
              <a:rPr lang="sl-SI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11</a:t>
            </a:r>
            <a:endParaRPr lang="sl-SI" dirty="0">
              <a:latin typeface="Baskerville Old Face" panose="02020602080505020303" pitchFamily="18" charset="0"/>
              <a:sym typeface="Symbol" panose="05050102010706020507" pitchFamily="18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sl-SI" dirty="0"/>
          </a:p>
        </p:txBody>
      </p:sp>
      <p:cxnSp>
        <p:nvCxnSpPr>
          <p:cNvPr id="5" name="Raven povezovalnik 4">
            <a:extLst>
              <a:ext uri="{FF2B5EF4-FFF2-40B4-BE49-F238E27FC236}">
                <a16:creationId xmlns:a16="http://schemas.microsoft.com/office/drawing/2014/main" id="{EAD17A93-B168-4D24-8B15-56C22D84718C}"/>
              </a:ext>
            </a:extLst>
          </p:cNvPr>
          <p:cNvCxnSpPr/>
          <p:nvPr/>
        </p:nvCxnSpPr>
        <p:spPr>
          <a:xfrm>
            <a:off x="4208015" y="2787588"/>
            <a:ext cx="0" cy="32847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Raven povezovalnik 6">
            <a:extLst>
              <a:ext uri="{FF2B5EF4-FFF2-40B4-BE49-F238E27FC236}">
                <a16:creationId xmlns:a16="http://schemas.microsoft.com/office/drawing/2014/main" id="{6E6887BA-0C21-455F-876F-EE405915AD4A}"/>
              </a:ext>
            </a:extLst>
          </p:cNvPr>
          <p:cNvCxnSpPr/>
          <p:nvPr/>
        </p:nvCxnSpPr>
        <p:spPr>
          <a:xfrm flipH="1">
            <a:off x="3444536" y="3116062"/>
            <a:ext cx="74572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Puščica: ukrivljeno levo 5">
            <a:extLst>
              <a:ext uri="{FF2B5EF4-FFF2-40B4-BE49-F238E27FC236}">
                <a16:creationId xmlns:a16="http://schemas.microsoft.com/office/drawing/2014/main" id="{67821344-299B-4F81-A77F-051D38F3BAEC}"/>
              </a:ext>
            </a:extLst>
          </p:cNvPr>
          <p:cNvSpPr/>
          <p:nvPr/>
        </p:nvSpPr>
        <p:spPr>
          <a:xfrm rot="5400000">
            <a:off x="6345313" y="2372558"/>
            <a:ext cx="474958" cy="1766657"/>
          </a:xfrm>
          <a:prstGeom prst="curvedLeftArrow">
            <a:avLst>
              <a:gd name="adj1" fmla="val 25000"/>
              <a:gd name="adj2" fmla="val 50000"/>
              <a:gd name="adj3" fmla="val 290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049C0227-26DA-4403-9166-332EE01FD9CA}"/>
              </a:ext>
            </a:extLst>
          </p:cNvPr>
          <p:cNvSpPr txBox="1"/>
          <p:nvPr/>
        </p:nvSpPr>
        <p:spPr>
          <a:xfrm>
            <a:off x="3906671" y="3253095"/>
            <a:ext cx="284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latin typeface="Baskerville Old Face" panose="02020602080505020303" pitchFamily="18" charset="0"/>
              </a:rPr>
              <a:t>1</a:t>
            </a:r>
            <a:endParaRPr lang="sl-SI" sz="3200" dirty="0">
              <a:latin typeface="Baskerville Old Face" panose="02020602080505020303" pitchFamily="18" charset="0"/>
            </a:endParaRPr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3A845434-0F2F-4589-95E5-E2B00E83DD83}"/>
              </a:ext>
            </a:extLst>
          </p:cNvPr>
          <p:cNvSpPr txBox="1"/>
          <p:nvPr/>
        </p:nvSpPr>
        <p:spPr>
          <a:xfrm>
            <a:off x="3690651" y="2808483"/>
            <a:ext cx="133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Puščica: ukrivljeno levo 10">
            <a:extLst>
              <a:ext uri="{FF2B5EF4-FFF2-40B4-BE49-F238E27FC236}">
                <a16:creationId xmlns:a16="http://schemas.microsoft.com/office/drawing/2014/main" id="{26DC7387-2A61-4F1C-A443-6F153C63583A}"/>
              </a:ext>
            </a:extLst>
          </p:cNvPr>
          <p:cNvSpPr/>
          <p:nvPr/>
        </p:nvSpPr>
        <p:spPr>
          <a:xfrm rot="5400000">
            <a:off x="6039888" y="2373843"/>
            <a:ext cx="648500" cy="200865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F52D6F2F-5065-4289-A59B-5152EEDFAC80}"/>
              </a:ext>
            </a:extLst>
          </p:cNvPr>
          <p:cNvSpPr txBox="1"/>
          <p:nvPr/>
        </p:nvSpPr>
        <p:spPr>
          <a:xfrm>
            <a:off x="3459660" y="3239568"/>
            <a:ext cx="284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>
                <a:latin typeface="Baskerville Old Face" panose="02020602080505020303" pitchFamily="18" charset="0"/>
              </a:rPr>
              <a:t>0</a:t>
            </a:r>
          </a:p>
        </p:txBody>
      </p:sp>
      <p:sp>
        <p:nvSpPr>
          <p:cNvPr id="24" name="PoljeZBesedilom 23">
            <a:extLst>
              <a:ext uri="{FF2B5EF4-FFF2-40B4-BE49-F238E27FC236}">
                <a16:creationId xmlns:a16="http://schemas.microsoft.com/office/drawing/2014/main" id="{F5AD72E3-E7AE-4D83-98D0-F75751DC5B1C}"/>
              </a:ext>
            </a:extLst>
          </p:cNvPr>
          <p:cNvSpPr txBox="1"/>
          <p:nvPr/>
        </p:nvSpPr>
        <p:spPr>
          <a:xfrm>
            <a:off x="4269809" y="3256236"/>
            <a:ext cx="284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latin typeface="Baskerville Old Face" panose="02020602080505020303" pitchFamily="18" charset="0"/>
              </a:rPr>
              <a:t>1</a:t>
            </a:r>
            <a:endParaRPr lang="sl-SI" sz="3200" dirty="0">
              <a:latin typeface="Baskerville Old Face" panose="02020602080505020303" pitchFamily="18" charset="0"/>
            </a:endParaRPr>
          </a:p>
        </p:txBody>
      </p:sp>
      <p:sp>
        <p:nvSpPr>
          <p:cNvPr id="22" name="Puščica: dol 21">
            <a:extLst>
              <a:ext uri="{FF2B5EF4-FFF2-40B4-BE49-F238E27FC236}">
                <a16:creationId xmlns:a16="http://schemas.microsoft.com/office/drawing/2014/main" id="{2C2391E5-CBD0-4108-940D-7888B3C74028}"/>
              </a:ext>
            </a:extLst>
          </p:cNvPr>
          <p:cNvSpPr/>
          <p:nvPr/>
        </p:nvSpPr>
        <p:spPr>
          <a:xfrm>
            <a:off x="4776989" y="3072135"/>
            <a:ext cx="70178" cy="707877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26" name="Raven povezovalnik 25">
            <a:extLst>
              <a:ext uri="{FF2B5EF4-FFF2-40B4-BE49-F238E27FC236}">
                <a16:creationId xmlns:a16="http://schemas.microsoft.com/office/drawing/2014/main" id="{9812365D-D764-4A4E-AF84-EB4876BD6D37}"/>
              </a:ext>
            </a:extLst>
          </p:cNvPr>
          <p:cNvCxnSpPr>
            <a:cxnSpLocks/>
          </p:cNvCxnSpPr>
          <p:nvPr/>
        </p:nvCxnSpPr>
        <p:spPr>
          <a:xfrm>
            <a:off x="3910940" y="4181381"/>
            <a:ext cx="105907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8" name="PoljeZBesedilom 27">
            <a:extLst>
              <a:ext uri="{FF2B5EF4-FFF2-40B4-BE49-F238E27FC236}">
                <a16:creationId xmlns:a16="http://schemas.microsoft.com/office/drawing/2014/main" id="{C4C7D475-838B-4EA5-8A4F-5787C9D3F18A}"/>
              </a:ext>
            </a:extLst>
          </p:cNvPr>
          <p:cNvSpPr txBox="1"/>
          <p:nvPr/>
        </p:nvSpPr>
        <p:spPr>
          <a:xfrm>
            <a:off x="6809174" y="2474758"/>
            <a:ext cx="4172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>
                <a:latin typeface="Baskerville Old Face" panose="02020602080505020303" pitchFamily="18" charset="0"/>
              </a:rPr>
              <a:t>0</a:t>
            </a:r>
          </a:p>
        </p:txBody>
      </p:sp>
      <p:sp>
        <p:nvSpPr>
          <p:cNvPr id="30" name="PoljeZBesedilom 29">
            <a:extLst>
              <a:ext uri="{FF2B5EF4-FFF2-40B4-BE49-F238E27FC236}">
                <a16:creationId xmlns:a16="http://schemas.microsoft.com/office/drawing/2014/main" id="{5F78235F-523E-45A4-B86C-CBA518A9B1F6}"/>
              </a:ext>
            </a:extLst>
          </p:cNvPr>
          <p:cNvSpPr txBox="1"/>
          <p:nvPr/>
        </p:nvSpPr>
        <p:spPr>
          <a:xfrm>
            <a:off x="4287068" y="3683171"/>
            <a:ext cx="284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latin typeface="Baskerville Old Face" panose="02020602080505020303" pitchFamily="18" charset="0"/>
              </a:rPr>
              <a:t>1</a:t>
            </a:r>
            <a:endParaRPr lang="sl-SI" sz="3200" dirty="0">
              <a:latin typeface="Baskerville Old Face" panose="02020602080505020303" pitchFamily="18" charset="0"/>
            </a:endParaRPr>
          </a:p>
        </p:txBody>
      </p:sp>
      <p:sp>
        <p:nvSpPr>
          <p:cNvPr id="31" name="PoljeZBesedilom 30">
            <a:extLst>
              <a:ext uri="{FF2B5EF4-FFF2-40B4-BE49-F238E27FC236}">
                <a16:creationId xmlns:a16="http://schemas.microsoft.com/office/drawing/2014/main" id="{5B200B62-E702-4B03-86B2-9B4A57000BBA}"/>
              </a:ext>
            </a:extLst>
          </p:cNvPr>
          <p:cNvSpPr txBox="1"/>
          <p:nvPr/>
        </p:nvSpPr>
        <p:spPr>
          <a:xfrm>
            <a:off x="3898671" y="3689041"/>
            <a:ext cx="284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latin typeface="Baskerville Old Face" panose="02020602080505020303" pitchFamily="18" charset="0"/>
              </a:rPr>
              <a:t>1</a:t>
            </a:r>
            <a:endParaRPr lang="sl-SI" sz="3200" dirty="0">
              <a:latin typeface="Baskerville Old Face" panose="02020602080505020303" pitchFamily="18" charset="0"/>
            </a:endParaRPr>
          </a:p>
        </p:txBody>
      </p:sp>
      <p:sp>
        <p:nvSpPr>
          <p:cNvPr id="32" name="PoljeZBesedilom 31">
            <a:extLst>
              <a:ext uri="{FF2B5EF4-FFF2-40B4-BE49-F238E27FC236}">
                <a16:creationId xmlns:a16="http://schemas.microsoft.com/office/drawing/2014/main" id="{AD4D3355-1DD9-44DB-A49D-7B6F134F0506}"/>
              </a:ext>
            </a:extLst>
          </p:cNvPr>
          <p:cNvSpPr txBox="1"/>
          <p:nvPr/>
        </p:nvSpPr>
        <p:spPr>
          <a:xfrm>
            <a:off x="4589103" y="3721220"/>
            <a:ext cx="284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latin typeface="Baskerville Old Face" panose="02020602080505020303" pitchFamily="18" charset="0"/>
              </a:rPr>
              <a:t>2</a:t>
            </a:r>
            <a:endParaRPr lang="sl-SI" sz="3200" dirty="0">
              <a:latin typeface="Baskerville Old Face" panose="02020602080505020303" pitchFamily="18" charset="0"/>
            </a:endParaRPr>
          </a:p>
        </p:txBody>
      </p:sp>
      <p:sp>
        <p:nvSpPr>
          <p:cNvPr id="33" name="PoljeZBesedilom 32">
            <a:extLst>
              <a:ext uri="{FF2B5EF4-FFF2-40B4-BE49-F238E27FC236}">
                <a16:creationId xmlns:a16="http://schemas.microsoft.com/office/drawing/2014/main" id="{8CA94071-6844-402A-BE18-03EFD745C5A0}"/>
              </a:ext>
            </a:extLst>
          </p:cNvPr>
          <p:cNvSpPr txBox="1"/>
          <p:nvPr/>
        </p:nvSpPr>
        <p:spPr>
          <a:xfrm>
            <a:off x="7164280" y="2488075"/>
            <a:ext cx="399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>
                <a:latin typeface="Baskerville Old Face" panose="02020602080505020303" pitchFamily="18" charset="0"/>
              </a:rPr>
              <a:t>4</a:t>
            </a:r>
            <a:endParaRPr lang="sl-SI" sz="4000" dirty="0">
              <a:latin typeface="Baskerville Old Face" panose="02020602080505020303" pitchFamily="18" charset="0"/>
            </a:endParaRP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07777EBF-E8FC-41BE-B475-526295F3C58C}"/>
              </a:ext>
            </a:extLst>
          </p:cNvPr>
          <p:cNvSpPr txBox="1"/>
          <p:nvPr/>
        </p:nvSpPr>
        <p:spPr>
          <a:xfrm>
            <a:off x="4438115" y="3898614"/>
            <a:ext cx="28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2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4" name="PoljeZBesedilom 33">
            <a:extLst>
              <a:ext uri="{FF2B5EF4-FFF2-40B4-BE49-F238E27FC236}">
                <a16:creationId xmlns:a16="http://schemas.microsoft.com/office/drawing/2014/main" id="{309990CC-0298-4FF7-B6D5-B7DA3C628082}"/>
              </a:ext>
            </a:extLst>
          </p:cNvPr>
          <p:cNvSpPr txBox="1"/>
          <p:nvPr/>
        </p:nvSpPr>
        <p:spPr>
          <a:xfrm>
            <a:off x="4581103" y="4131859"/>
            <a:ext cx="284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latin typeface="Baskerville Old Face" panose="02020602080505020303" pitchFamily="18" charset="0"/>
              </a:rPr>
              <a:t>6</a:t>
            </a:r>
            <a:endParaRPr lang="sl-SI" sz="3200" dirty="0">
              <a:latin typeface="Baskerville Old Face" panose="02020602080505020303" pitchFamily="18" charset="0"/>
            </a:endParaRPr>
          </a:p>
        </p:txBody>
      </p:sp>
      <p:sp>
        <p:nvSpPr>
          <p:cNvPr id="35" name="PoljeZBesedilom 34">
            <a:extLst>
              <a:ext uri="{FF2B5EF4-FFF2-40B4-BE49-F238E27FC236}">
                <a16:creationId xmlns:a16="http://schemas.microsoft.com/office/drawing/2014/main" id="{6D1B583E-9A34-4095-AAFE-55CD934FCEB7}"/>
              </a:ext>
            </a:extLst>
          </p:cNvPr>
          <p:cNvSpPr txBox="1"/>
          <p:nvPr/>
        </p:nvSpPr>
        <p:spPr>
          <a:xfrm>
            <a:off x="4269118" y="4121119"/>
            <a:ext cx="284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latin typeface="Baskerville Old Face" panose="02020602080505020303" pitchFamily="18" charset="0"/>
              </a:rPr>
              <a:t>1</a:t>
            </a:r>
            <a:endParaRPr lang="sl-SI" sz="3200" dirty="0">
              <a:latin typeface="Baskerville Old Face" panose="02020602080505020303" pitchFamily="18" charset="0"/>
            </a:endParaRPr>
          </a:p>
        </p:txBody>
      </p:sp>
      <p:sp>
        <p:nvSpPr>
          <p:cNvPr id="36" name="PoljeZBesedilom 35">
            <a:extLst>
              <a:ext uri="{FF2B5EF4-FFF2-40B4-BE49-F238E27FC236}">
                <a16:creationId xmlns:a16="http://schemas.microsoft.com/office/drawing/2014/main" id="{3A7EC10A-D9F7-4026-A152-D421C162088A}"/>
              </a:ext>
            </a:extLst>
          </p:cNvPr>
          <p:cNvSpPr txBox="1"/>
          <p:nvPr/>
        </p:nvSpPr>
        <p:spPr>
          <a:xfrm>
            <a:off x="4971041" y="4206258"/>
            <a:ext cx="820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>
                <a:latin typeface="Baskerville Old Face" panose="02020602080505020303" pitchFamily="18" charset="0"/>
              </a:rPr>
              <a:t>ost.</a:t>
            </a:r>
          </a:p>
        </p:txBody>
      </p:sp>
    </p:spTree>
    <p:extLst>
      <p:ext uri="{BB962C8B-B14F-4D97-AF65-F5344CB8AC3E}">
        <p14:creationId xmlns:p14="http://schemas.microsoft.com/office/powerpoint/2010/main" val="154136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1" grpId="0" animBg="1"/>
      <p:bldP spid="22" grpId="0" animBg="1"/>
      <p:bldP spid="32" grpId="0"/>
      <p:bldP spid="33" grpId="0"/>
      <p:bldP spid="4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Baskerville Old Face" panose="02020602080505020303" pitchFamily="18" charset="0"/>
              </a:rPr>
              <a:t>6. </a:t>
            </a:r>
            <a:r>
              <a:rPr lang="sl-SI" dirty="0">
                <a:latin typeface="Baskerville Old Face" panose="02020602080505020303" pitchFamily="18" charset="0"/>
              </a:rPr>
              <a:t>KORAK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3200" dirty="0" smtClean="0"/>
              <a:t>Preizkus:          </a:t>
            </a:r>
            <a:r>
              <a:rPr lang="sl-SI" sz="3200" u="sng" dirty="0" smtClean="0">
                <a:latin typeface="Baskerville Old Face" panose="02020602080505020303" pitchFamily="18" charset="0"/>
              </a:rPr>
              <a:t>404</a:t>
            </a:r>
            <a:r>
              <a:rPr lang="sl-SI" sz="3200" u="sng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2 4 </a:t>
            </a:r>
            <a:r>
              <a:rPr lang="sl-SI" sz="3200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                   </a:t>
            </a:r>
            <a:r>
              <a:rPr lang="sl-SI" sz="3200" u="sng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 </a:t>
            </a:r>
            <a:r>
              <a:rPr lang="sl-SI" sz="3200" u="sng" dirty="0">
                <a:latin typeface="Baskerville Old Face" panose="02020602080505020303" pitchFamily="18" charset="0"/>
              </a:rPr>
              <a:t>404</a:t>
            </a:r>
            <a:r>
              <a:rPr lang="sl-SI" sz="3200" u="sng" dirty="0">
                <a:latin typeface="Baskerville Old Face" panose="02020602080505020303" pitchFamily="18" charset="0"/>
                <a:sym typeface="Symbol" panose="05050102010706020507" pitchFamily="18" charset="2"/>
              </a:rPr>
              <a:t>2 </a:t>
            </a:r>
            <a:r>
              <a:rPr lang="sl-SI" sz="3200" u="sng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4</a:t>
            </a:r>
            <a:endParaRPr lang="sl-SI" sz="3200" u="sng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sl-SI" sz="3200" dirty="0" smtClean="0">
                <a:latin typeface="Baskerville Old Face" panose="02020602080505020303" pitchFamily="18" charset="0"/>
              </a:rPr>
              <a:t>                                808                            808</a:t>
            </a:r>
          </a:p>
          <a:p>
            <a:pPr marL="0" indent="0">
              <a:buNone/>
            </a:pPr>
            <a:r>
              <a:rPr lang="sl-SI" sz="3200" dirty="0">
                <a:latin typeface="Baskerville Old Face" panose="02020602080505020303" pitchFamily="18" charset="0"/>
              </a:rPr>
              <a:t> </a:t>
            </a:r>
            <a:r>
              <a:rPr lang="sl-SI" sz="3200" dirty="0" smtClean="0">
                <a:latin typeface="Baskerville Old Face" panose="02020602080505020303" pitchFamily="18" charset="0"/>
              </a:rPr>
              <a:t>                          +   </a:t>
            </a:r>
            <a:r>
              <a:rPr lang="sl-SI" sz="3200" u="sng" dirty="0" smtClean="0">
                <a:latin typeface="Baskerville Old Face" panose="02020602080505020303" pitchFamily="18" charset="0"/>
              </a:rPr>
              <a:t>1616 </a:t>
            </a:r>
            <a:r>
              <a:rPr lang="sl-SI" sz="3200" dirty="0" smtClean="0">
                <a:latin typeface="Baskerville Old Face" panose="02020602080505020303" pitchFamily="18" charset="0"/>
              </a:rPr>
              <a:t>       ALI           </a:t>
            </a:r>
            <a:r>
              <a:rPr lang="sl-SI" sz="3200" u="sng" dirty="0" smtClean="0">
                <a:latin typeface="Baskerville Old Face" panose="02020602080505020303" pitchFamily="18" charset="0"/>
              </a:rPr>
              <a:t>1616</a:t>
            </a:r>
          </a:p>
          <a:p>
            <a:pPr marL="0" indent="0">
              <a:buNone/>
            </a:pPr>
            <a:r>
              <a:rPr lang="sl-SI" sz="3200" dirty="0">
                <a:latin typeface="Baskerville Old Face" panose="02020602080505020303" pitchFamily="18" charset="0"/>
              </a:rPr>
              <a:t> </a:t>
            </a:r>
            <a:r>
              <a:rPr lang="sl-SI" sz="3200" dirty="0" smtClean="0">
                <a:latin typeface="Baskerville Old Face" panose="02020602080505020303" pitchFamily="18" charset="0"/>
              </a:rPr>
              <a:t>                               9696                          9696</a:t>
            </a:r>
          </a:p>
          <a:p>
            <a:pPr marL="0" indent="0">
              <a:buNone/>
            </a:pPr>
            <a:r>
              <a:rPr lang="sl-SI" sz="3200" dirty="0">
                <a:latin typeface="Baskerville Old Face" panose="02020602080505020303" pitchFamily="18" charset="0"/>
              </a:rPr>
              <a:t> </a:t>
            </a:r>
            <a:r>
              <a:rPr lang="sl-SI" sz="3200" dirty="0" smtClean="0">
                <a:latin typeface="Baskerville Old Face" panose="02020602080505020303" pitchFamily="18" charset="0"/>
              </a:rPr>
              <a:t>                             </a:t>
            </a:r>
            <a:r>
              <a:rPr lang="sl-SI" sz="3200" u="sng" dirty="0" smtClean="0">
                <a:latin typeface="Baskerville Old Face" panose="02020602080505020303" pitchFamily="18" charset="0"/>
              </a:rPr>
              <a:t>+    16 </a:t>
            </a:r>
            <a:r>
              <a:rPr lang="sl-SI" sz="3200" dirty="0" smtClean="0">
                <a:latin typeface="Baskerville Old Face" panose="02020602080505020303" pitchFamily="18" charset="0"/>
              </a:rPr>
              <a:t>               9696+16= 9712</a:t>
            </a:r>
          </a:p>
          <a:p>
            <a:pPr marL="0" indent="0">
              <a:buNone/>
            </a:pPr>
            <a:r>
              <a:rPr lang="sl-SI" sz="3200" dirty="0">
                <a:latin typeface="Baskerville Old Face" panose="02020602080505020303" pitchFamily="18" charset="0"/>
              </a:rPr>
              <a:t> </a:t>
            </a:r>
            <a:r>
              <a:rPr lang="sl-SI" sz="3200" dirty="0" smtClean="0">
                <a:latin typeface="Baskerville Old Face" panose="02020602080505020303" pitchFamily="18" charset="0"/>
              </a:rPr>
              <a:t>                               9712    </a:t>
            </a:r>
            <a:endParaRPr lang="sl-SI" sz="32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7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4000" dirty="0" smtClean="0">
                <a:latin typeface="Baskerville Old Face" panose="02020602080505020303" pitchFamily="18" charset="0"/>
              </a:rPr>
              <a:t>                  2 7 1 2 : 4 5 =         </a:t>
            </a:r>
          </a:p>
          <a:p>
            <a:pPr marL="0" indent="0">
              <a:buNone/>
            </a:pPr>
            <a:endParaRPr lang="sl-SI" sz="4000" dirty="0">
              <a:latin typeface="Baskerville Old Face" panose="020206020805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300" dirty="0">
                <a:latin typeface="Baskerville Old Face" panose="02020602080505020303" pitchFamily="18" charset="0"/>
              </a:rPr>
              <a:t>OZNAČIMO, KAKO VELIKO ŠTEVILO BOMO DELILI (ali bomo delili prvi dve ali prva tri števila).</a:t>
            </a:r>
          </a:p>
          <a:p>
            <a:endParaRPr lang="sl-SI" sz="2300" dirty="0">
              <a:latin typeface="Baskerville Old Face" panose="020206020805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300" dirty="0">
                <a:latin typeface="Baskerville Old Face" panose="02020602080505020303" pitchFamily="18" charset="0"/>
              </a:rPr>
              <a:t>Prvi dve števili označimo, če </a:t>
            </a:r>
            <a:r>
              <a:rPr lang="sl-SI" sz="2300" dirty="0" smtClean="0">
                <a:latin typeface="Baskerville Old Face" panose="02020602080505020303" pitchFamily="18" charset="0"/>
              </a:rPr>
              <a:t>sta </a:t>
            </a:r>
            <a:r>
              <a:rPr lang="sl-SI" sz="2300" dirty="0">
                <a:latin typeface="Baskerville Old Face" panose="02020602080505020303" pitchFamily="18" charset="0"/>
              </a:rPr>
              <a:t>enaki ali večji od delitelja. </a:t>
            </a:r>
          </a:p>
          <a:p>
            <a:pPr marL="0" indent="0">
              <a:buNone/>
            </a:pPr>
            <a:endParaRPr lang="sl-SI" sz="4000" dirty="0">
              <a:latin typeface="Baskerville Old Face" panose="02020602080505020303" pitchFamily="18" charset="0"/>
            </a:endParaRPr>
          </a:p>
          <a:p>
            <a:endParaRPr lang="sl-SI" dirty="0"/>
          </a:p>
        </p:txBody>
      </p:sp>
      <p:cxnSp>
        <p:nvCxnSpPr>
          <p:cNvPr id="5" name="Raven povezovalnik 4"/>
          <p:cNvCxnSpPr/>
          <p:nvPr/>
        </p:nvCxnSpPr>
        <p:spPr>
          <a:xfrm>
            <a:off x="3014505" y="2773345"/>
            <a:ext cx="103498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Raven povezovalnik 6"/>
          <p:cNvCxnSpPr/>
          <p:nvPr/>
        </p:nvCxnSpPr>
        <p:spPr>
          <a:xfrm flipV="1">
            <a:off x="4049486" y="2361363"/>
            <a:ext cx="0" cy="41198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63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95709" y="2692839"/>
            <a:ext cx="301752" cy="320040"/>
          </a:xfrm>
        </p:spPr>
        <p:txBody>
          <a:bodyPr>
            <a:noAutofit/>
          </a:bodyPr>
          <a:lstStyle/>
          <a:p>
            <a:r>
              <a:rPr lang="sl-SI" sz="40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1</a:t>
            </a:r>
            <a:endParaRPr lang="sl-SI" sz="400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74187" y="2170638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sl-SI" sz="4000" dirty="0" smtClean="0">
                <a:latin typeface="Baskerville Old Face" panose="02020602080505020303" pitchFamily="18" charset="0"/>
              </a:rPr>
              <a:t>                   2 7</a:t>
            </a:r>
            <a:r>
              <a:rPr lang="sl-SI" sz="40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sl-SI" sz="4000" dirty="0" smtClean="0">
                <a:latin typeface="Baskerville Old Face" panose="02020602080505020303" pitchFamily="18" charset="0"/>
              </a:rPr>
              <a:t>1 2 : 4 5 = 6</a:t>
            </a:r>
            <a:endParaRPr lang="sl-SI" sz="4000" dirty="0" smtClean="0"/>
          </a:p>
          <a:p>
            <a:pPr marL="0" indent="0">
              <a:buNone/>
            </a:pPr>
            <a:endParaRPr lang="sl-SI" sz="4000" dirty="0">
              <a:latin typeface="Baskerville Old Face" panose="02020602080505020303" pitchFamily="18" charset="0"/>
            </a:endParaRPr>
          </a:p>
          <a:p>
            <a:endParaRPr lang="sl-SI" dirty="0"/>
          </a:p>
        </p:txBody>
      </p:sp>
      <p:cxnSp>
        <p:nvCxnSpPr>
          <p:cNvPr id="4" name="Raven povezovalnik 3"/>
          <p:cNvCxnSpPr/>
          <p:nvPr/>
        </p:nvCxnSpPr>
        <p:spPr>
          <a:xfrm>
            <a:off x="3114988" y="2763297"/>
            <a:ext cx="103498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Raven povezovalnik 4"/>
          <p:cNvCxnSpPr/>
          <p:nvPr/>
        </p:nvCxnSpPr>
        <p:spPr>
          <a:xfrm flipV="1">
            <a:off x="4149969" y="2532185"/>
            <a:ext cx="0" cy="2311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Pravokotnik 6"/>
          <p:cNvSpPr/>
          <p:nvPr/>
        </p:nvSpPr>
        <p:spPr>
          <a:xfrm>
            <a:off x="378547" y="1048781"/>
            <a:ext cx="839037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>
                <a:latin typeface="Baskerville Old Face" panose="02020602080505020303" pitchFamily="18" charset="0"/>
              </a:rPr>
              <a:t>POMNOŽIMO </a:t>
            </a:r>
            <a:r>
              <a:rPr lang="sl-SI" dirty="0" smtClean="0">
                <a:latin typeface="Baskerville Old Face" panose="02020602080505020303" pitchFamily="18" charset="0"/>
              </a:rPr>
              <a:t>NAZAJ.</a:t>
            </a:r>
            <a:endParaRPr lang="sl-SI" dirty="0">
              <a:latin typeface="Baskerville Old Face" panose="02020602080505020303" pitchFamily="18" charset="0"/>
            </a:endParaRPr>
          </a:p>
          <a:p>
            <a:r>
              <a:rPr lang="sl-SI" dirty="0">
                <a:latin typeface="Baskerville Old Face" panose="02020602080505020303" pitchFamily="18" charset="0"/>
              </a:rPr>
              <a:t>                                                           </a:t>
            </a:r>
          </a:p>
          <a:p>
            <a:pPr algn="ctr"/>
            <a:r>
              <a:rPr lang="sl-SI" sz="3600" dirty="0">
                <a:latin typeface="Baskerville Old Face" panose="02020602080505020303" pitchFamily="18" charset="0"/>
              </a:rPr>
              <a:t>   </a:t>
            </a:r>
            <a:r>
              <a:rPr lang="sl-SI" sz="3600" dirty="0" smtClean="0">
                <a:latin typeface="Baskerville Old Face" panose="02020602080505020303" pitchFamily="18" charset="0"/>
              </a:rPr>
              <a:t>      </a:t>
            </a:r>
            <a:endParaRPr lang="sl-SI" sz="3600" dirty="0">
              <a:latin typeface="Baskerville Old Face" panose="02020602080505020303" pitchFamily="18" charset="0"/>
            </a:endParaRPr>
          </a:p>
          <a:p>
            <a:r>
              <a:rPr lang="sl-SI" dirty="0">
                <a:latin typeface="Baskerville Old Face" panose="02020602080505020303" pitchFamily="18" charset="0"/>
              </a:rPr>
              <a:t>                                         </a:t>
            </a:r>
          </a:p>
          <a:p>
            <a:endParaRPr lang="sl-SI" dirty="0">
              <a:latin typeface="Baskerville Old Face" panose="02020602080505020303" pitchFamily="18" charset="0"/>
            </a:endParaRPr>
          </a:p>
          <a:p>
            <a:r>
              <a:rPr lang="sl-SI" sz="4000" dirty="0" smtClean="0">
                <a:latin typeface="Baskerville Old Face" panose="02020602080505020303" pitchFamily="18" charset="0"/>
              </a:rPr>
              <a:t>                        </a:t>
            </a:r>
            <a:r>
              <a:rPr lang="sl-SI" sz="4000" b="1" dirty="0" smtClean="0">
                <a:latin typeface="Baskerville Old Face" panose="02020602080505020303" pitchFamily="18" charset="0"/>
              </a:rPr>
              <a:t>   </a:t>
            </a:r>
            <a:r>
              <a:rPr lang="sl-SI" sz="4000" dirty="0" smtClean="0">
                <a:latin typeface="Baskerville Old Face" panose="02020602080505020303" pitchFamily="18" charset="0"/>
              </a:rPr>
              <a:t>1</a:t>
            </a:r>
            <a:endParaRPr lang="sl-SI" sz="4000" dirty="0">
              <a:latin typeface="Baskerville Old Face" panose="02020602080505020303" pitchFamily="18" charset="0"/>
            </a:endParaRPr>
          </a:p>
          <a:p>
            <a:r>
              <a:rPr lang="sl-SI" sz="4000" dirty="0" smtClean="0">
                <a:latin typeface="Baskerville Old Face" panose="02020602080505020303" pitchFamily="18" charset="0"/>
              </a:rPr>
              <a:t>   </a:t>
            </a:r>
            <a:endParaRPr lang="sl-SI" sz="4000" dirty="0">
              <a:latin typeface="Baskerville Old Face" panose="02020602080505020303" pitchFamily="18" charset="0"/>
            </a:endParaRPr>
          </a:p>
          <a:p>
            <a:endParaRPr lang="sl-SI" dirty="0">
              <a:latin typeface="Baskerville Old Face" panose="02020602080505020303" pitchFamily="18" charset="0"/>
            </a:endParaRPr>
          </a:p>
          <a:p>
            <a:endParaRPr lang="sl-SI" dirty="0" smtClean="0">
              <a:latin typeface="Baskerville Old Face" panose="02020602080505020303" pitchFamily="18" charset="0"/>
            </a:endParaRPr>
          </a:p>
          <a:p>
            <a:endParaRPr lang="sl-SI" dirty="0">
              <a:latin typeface="Baskerville Old Face" panose="02020602080505020303" pitchFamily="18" charset="0"/>
            </a:endParaRPr>
          </a:p>
          <a:p>
            <a:endParaRPr lang="sl-SI" dirty="0" smtClean="0">
              <a:latin typeface="Baskerville Old Face" panose="02020602080505020303" pitchFamily="18" charset="0"/>
            </a:endParaRPr>
          </a:p>
          <a:p>
            <a:r>
              <a:rPr lang="sl-SI" sz="2800" dirty="0" smtClean="0">
                <a:latin typeface="Baskerville Old Face" panose="02020602080505020303" pitchFamily="18" charset="0"/>
              </a:rPr>
              <a:t>6</a:t>
            </a:r>
            <a:r>
              <a:rPr lang="sl-SI" sz="2800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 5 </a:t>
            </a:r>
            <a:r>
              <a:rPr lang="sl-SI" sz="2800" dirty="0">
                <a:latin typeface="Baskerville Old Face" panose="02020602080505020303" pitchFamily="18" charset="0"/>
                <a:sym typeface="Symbol" panose="05050102010706020507" pitchFamily="18" charset="2"/>
              </a:rPr>
              <a:t>= </a:t>
            </a:r>
            <a:r>
              <a:rPr lang="sl-SI" sz="2800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20     20 </a:t>
            </a:r>
            <a:r>
              <a:rPr lang="sl-SI" sz="2800" dirty="0">
                <a:latin typeface="Baskerville Old Face" panose="02020602080505020303" pitchFamily="18" charset="0"/>
                <a:sym typeface="Symbol" panose="05050102010706020507" pitchFamily="18" charset="2"/>
              </a:rPr>
              <a:t>+ __ = </a:t>
            </a:r>
            <a:r>
              <a:rPr lang="sl-SI" sz="2800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21</a:t>
            </a:r>
            <a:endParaRPr lang="sl-SI" sz="2800" dirty="0">
              <a:latin typeface="Baskerville Old Face" panose="02020602080505020303" pitchFamily="18" charset="0"/>
            </a:endParaRPr>
          </a:p>
          <a:p>
            <a:r>
              <a:rPr lang="sl-SI" sz="2800" dirty="0" smtClean="0">
                <a:latin typeface="Baskerville Old Face" panose="02020602080505020303" pitchFamily="18" charset="0"/>
              </a:rPr>
              <a:t>6 </a:t>
            </a:r>
            <a:r>
              <a:rPr lang="sl-SI" sz="2800" dirty="0">
                <a:latin typeface="Baskerville Old Face" panose="02020602080505020303" pitchFamily="18" charset="0"/>
                <a:sym typeface="Symbol" panose="05050102010706020507" pitchFamily="18" charset="2"/>
              </a:rPr>
              <a:t> </a:t>
            </a:r>
            <a:r>
              <a:rPr lang="sl-SI" sz="2800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4 </a:t>
            </a:r>
            <a:r>
              <a:rPr lang="sl-SI" sz="2800" dirty="0">
                <a:latin typeface="Baskerville Old Face" panose="02020602080505020303" pitchFamily="18" charset="0"/>
                <a:sym typeface="Symbol" panose="05050102010706020507" pitchFamily="18" charset="2"/>
              </a:rPr>
              <a:t>= </a:t>
            </a:r>
            <a:r>
              <a:rPr lang="sl-SI" sz="2800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24     24 </a:t>
            </a:r>
            <a:r>
              <a:rPr lang="sl-SI" sz="2800" dirty="0">
                <a:latin typeface="Baskerville Old Face" panose="02020602080505020303" pitchFamily="18" charset="0"/>
                <a:sym typeface="Symbol" panose="05050102010706020507" pitchFamily="18" charset="2"/>
              </a:rPr>
              <a:t>+ </a:t>
            </a:r>
            <a:r>
              <a:rPr lang="sl-SI" sz="2800" dirty="0" smtClean="0">
                <a:solidFill>
                  <a:srgbClr val="FF0000"/>
                </a:solidFill>
                <a:latin typeface="Baskerville Old Face" panose="02020602080505020303" pitchFamily="18" charset="0"/>
                <a:sym typeface="Symbol" panose="05050102010706020507" pitchFamily="18" charset="2"/>
              </a:rPr>
              <a:t>2</a:t>
            </a:r>
            <a:r>
              <a:rPr lang="sl-SI" sz="2800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 </a:t>
            </a:r>
            <a:r>
              <a:rPr lang="sl-SI" sz="2800" dirty="0">
                <a:latin typeface="Baskerville Old Face" panose="02020602080505020303" pitchFamily="18" charset="0"/>
                <a:sym typeface="Symbol" panose="05050102010706020507" pitchFamily="18" charset="2"/>
              </a:rPr>
              <a:t>+ ___ = </a:t>
            </a:r>
            <a:r>
              <a:rPr lang="sl-SI" sz="2800" dirty="0" smtClean="0">
                <a:latin typeface="Baskerville Old Face" panose="02020602080505020303" pitchFamily="18" charset="0"/>
                <a:sym typeface="Symbol" panose="05050102010706020507" pitchFamily="18" charset="2"/>
              </a:rPr>
              <a:t>27</a:t>
            </a:r>
            <a:endParaRPr lang="sl-SI" sz="2800" dirty="0">
              <a:latin typeface="Baskerville Old Face" panose="02020602080505020303" pitchFamily="18" charset="0"/>
            </a:endParaRPr>
          </a:p>
        </p:txBody>
      </p:sp>
      <p:sp>
        <p:nvSpPr>
          <p:cNvPr id="8" name="Navzgor ukrivljena puščica 7"/>
          <p:cNvSpPr/>
          <p:nvPr/>
        </p:nvSpPr>
        <p:spPr>
          <a:xfrm flipH="1">
            <a:off x="5215095" y="2763297"/>
            <a:ext cx="884254" cy="499164"/>
          </a:xfrm>
          <a:prstGeom prst="curvedUpArrow">
            <a:avLst>
              <a:gd name="adj1" fmla="val 25000"/>
              <a:gd name="adj2" fmla="val 50000"/>
              <a:gd name="adj3" fmla="val 701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6864335" y="1593333"/>
            <a:ext cx="4709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dirty="0"/>
          </a:p>
        </p:txBody>
      </p:sp>
      <p:sp>
        <p:nvSpPr>
          <p:cNvPr id="11" name="Navzgor ukrivljena puščica 10"/>
          <p:cNvSpPr/>
          <p:nvPr/>
        </p:nvSpPr>
        <p:spPr>
          <a:xfrm flipH="1">
            <a:off x="4853354" y="2763297"/>
            <a:ext cx="1165609" cy="566249"/>
          </a:xfrm>
          <a:prstGeom prst="curvedUpArrow">
            <a:avLst>
              <a:gd name="adj1" fmla="val 25000"/>
              <a:gd name="adj2" fmla="val 50000"/>
              <a:gd name="adj3" fmla="val 701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2" name="Naslov 1"/>
          <p:cNvSpPr txBox="1">
            <a:spLocks/>
          </p:cNvSpPr>
          <p:nvPr/>
        </p:nvSpPr>
        <p:spPr>
          <a:xfrm>
            <a:off x="3573275" y="2477312"/>
            <a:ext cx="343400" cy="37285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l-SI" sz="1600" b="1" dirty="0" smtClean="0">
                <a:solidFill>
                  <a:srgbClr val="FF0000"/>
                </a:solidFill>
              </a:rPr>
              <a:t>2</a:t>
            </a:r>
            <a:endParaRPr lang="sl-SI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3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1362</TotalTime>
  <Words>502</Words>
  <Application>Microsoft Office PowerPoint</Application>
  <PresentationFormat>Širokozaslonsko</PresentationFormat>
  <Paragraphs>130</Paragraphs>
  <Slides>12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20" baseType="lpstr">
      <vt:lpstr>Arial</vt:lpstr>
      <vt:lpstr>Baskerville Old Face</vt:lpstr>
      <vt:lpstr>Calibri</vt:lpstr>
      <vt:lpstr>Symbol</vt:lpstr>
      <vt:lpstr>Times New Roman</vt:lpstr>
      <vt:lpstr>Trebuchet MS</vt:lpstr>
      <vt:lpstr>Wingdings 3</vt:lpstr>
      <vt:lpstr>Gladko</vt:lpstr>
      <vt:lpstr>POSTOPEK PISNEGA DELJENJA: ŠTIRIMESTNI DELJENEC, DVOMESTNI DELITELJ </vt:lpstr>
      <vt:lpstr>1. KORAK</vt:lpstr>
      <vt:lpstr>2. KORAK</vt:lpstr>
      <vt:lpstr>3. KORAK</vt:lpstr>
      <vt:lpstr>4. KORAK</vt:lpstr>
      <vt:lpstr>5. KORAK</vt:lpstr>
      <vt:lpstr>6. KORAK</vt:lpstr>
      <vt:lpstr>PowerPointova predstavitev</vt:lpstr>
      <vt:lpstr>1</vt:lpstr>
      <vt:lpstr>2</vt:lpstr>
      <vt:lpstr>ost.</vt:lpstr>
      <vt:lpstr>Ob slikah poskusi  ustno računat.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POSTOPEK PISNJEGA DELJENJA Z DVOMESTNIM DELITELJEM</dc:title>
  <dc:creator>Ajda Berložnik</dc:creator>
  <cp:lastModifiedBy>SIO</cp:lastModifiedBy>
  <cp:revision>75</cp:revision>
  <dcterms:created xsi:type="dcterms:W3CDTF">2020-03-14T19:07:11Z</dcterms:created>
  <dcterms:modified xsi:type="dcterms:W3CDTF">2020-04-02T10:46:38Z</dcterms:modified>
</cp:coreProperties>
</file>