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0588-912C-4210-9C8D-E99FFA6AB84B}" type="datetimeFigureOut">
              <a:rPr lang="sl-SI" smtClean="0"/>
              <a:pPr/>
              <a:t>23. 04. 2020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0071-9E54-4CE7-9CA6-229388DBA563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68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0588-912C-4210-9C8D-E99FFA6AB84B}" type="datetimeFigureOut">
              <a:rPr lang="sl-SI" smtClean="0"/>
              <a:pPr/>
              <a:t>23. 04. 2020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0071-9E54-4CE7-9CA6-229388DBA56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3940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0588-912C-4210-9C8D-E99FFA6AB84B}" type="datetimeFigureOut">
              <a:rPr lang="sl-SI" smtClean="0"/>
              <a:pPr/>
              <a:t>23. 04. 2020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0071-9E54-4CE7-9CA6-229388DBA56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6841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0588-912C-4210-9C8D-E99FFA6AB84B}" type="datetimeFigureOut">
              <a:rPr lang="sl-SI" smtClean="0"/>
              <a:pPr/>
              <a:t>23. 04. 2020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0071-9E54-4CE7-9CA6-229388DBA56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8816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0588-912C-4210-9C8D-E99FFA6AB84B}" type="datetimeFigureOut">
              <a:rPr lang="sl-SI" smtClean="0"/>
              <a:pPr/>
              <a:t>23. 04. 2020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0071-9E54-4CE7-9CA6-229388DBA563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87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0588-912C-4210-9C8D-E99FFA6AB84B}" type="datetimeFigureOut">
              <a:rPr lang="sl-SI" smtClean="0"/>
              <a:pPr/>
              <a:t>23. 04. 2020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0071-9E54-4CE7-9CA6-229388DBA56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890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0588-912C-4210-9C8D-E99FFA6AB84B}" type="datetimeFigureOut">
              <a:rPr lang="sl-SI" smtClean="0"/>
              <a:pPr/>
              <a:t>23. 04. 2020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0071-9E54-4CE7-9CA6-229388DBA56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005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0588-912C-4210-9C8D-E99FFA6AB84B}" type="datetimeFigureOut">
              <a:rPr lang="sl-SI" smtClean="0"/>
              <a:pPr/>
              <a:t>23. 04. 2020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0071-9E54-4CE7-9CA6-229388DBA56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027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0588-912C-4210-9C8D-E99FFA6AB84B}" type="datetimeFigureOut">
              <a:rPr lang="sl-SI" smtClean="0"/>
              <a:pPr/>
              <a:t>23. 04. 2020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0071-9E54-4CE7-9CA6-229388DBA56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195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2FC0588-912C-4210-9C8D-E99FFA6AB84B}" type="datetimeFigureOut">
              <a:rPr lang="sl-SI" smtClean="0"/>
              <a:pPr/>
              <a:t>23. 04. 2020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170071-9E54-4CE7-9CA6-229388DBA56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16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0588-912C-4210-9C8D-E99FFA6AB84B}" type="datetimeFigureOut">
              <a:rPr lang="sl-SI" smtClean="0"/>
              <a:pPr/>
              <a:t>23. 04. 2020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0071-9E54-4CE7-9CA6-229388DBA56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022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2FC0588-912C-4210-9C8D-E99FFA6AB84B}" type="datetimeFigureOut">
              <a:rPr lang="sl-SI" smtClean="0"/>
              <a:pPr/>
              <a:t>23. 04. 2020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3170071-9E54-4CE7-9CA6-229388DBA563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67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522259-A32F-46A3-A467-014B814021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Koti v večkotniku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3F0F72F-EDE0-4A6B-997B-75B3C33A2F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l-SI" dirty="0"/>
              <a:t>VKLOPI DIAPROJEKCIJO</a:t>
            </a:r>
          </a:p>
        </p:txBody>
      </p:sp>
      <p:pic>
        <p:nvPicPr>
          <p:cNvPr id="4" name="Picture 2" descr="301,302 Cartoon Flowers Cliparts, Stock Vector And Royalty Free ...">
            <a:extLst>
              <a:ext uri="{FF2B5EF4-FFF2-40B4-BE49-F238E27FC236}">
                <a16:creationId xmlns:a16="http://schemas.microsoft.com/office/drawing/2014/main" id="{D82776A7-6E67-4B14-B34A-981BDC9460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87"/>
          <a:stretch/>
        </p:blipFill>
        <p:spPr bwMode="auto">
          <a:xfrm>
            <a:off x="2961961" y="4942271"/>
            <a:ext cx="5809177" cy="131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77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67D292-5862-4279-A89C-BF19714C8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Letos smo že govorili o kotih …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BB4796A-3143-4523-9AF6-DD33005D9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1595" y="2128045"/>
            <a:ext cx="6542843" cy="2992596"/>
          </a:xfrm>
        </p:spPr>
        <p:txBody>
          <a:bodyPr/>
          <a:lstStyle/>
          <a:p>
            <a:r>
              <a:rPr lang="sl-SI" dirty="0"/>
              <a:t>Imamo poltraka k in h, ki imata skupno izhodišče – točka V.</a:t>
            </a:r>
          </a:p>
          <a:p>
            <a:r>
              <a:rPr lang="sl-SI" b="1" dirty="0"/>
              <a:t>Kot je vse, kar je med poltrakoma k in h.</a:t>
            </a:r>
          </a:p>
          <a:p>
            <a:endParaRPr lang="sl-SI" b="1" dirty="0"/>
          </a:p>
          <a:p>
            <a:endParaRPr lang="sl-SI" b="1" dirty="0"/>
          </a:p>
          <a:p>
            <a:pPr marL="0" indent="0">
              <a:buNone/>
            </a:pPr>
            <a:r>
              <a:rPr lang="sl-SI" dirty="0"/>
              <a:t>Kote označimo z lokom, ki ga narišemo s šestilom.</a:t>
            </a:r>
          </a:p>
          <a:p>
            <a:pPr marL="0" indent="0">
              <a:buNone/>
            </a:pPr>
            <a:r>
              <a:rPr lang="sl-SI" dirty="0"/>
              <a:t>Šestilo zapičimo v izhodišče in črti povežemo z lokom.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3479EB1-AD02-46CB-8799-A3F7BD7D9C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8717" y="1959383"/>
            <a:ext cx="2829521" cy="1838537"/>
          </a:xfrm>
          <a:prstGeom prst="rect">
            <a:avLst/>
          </a:prstGeom>
        </p:spPr>
      </p:pic>
      <p:pic>
        <p:nvPicPr>
          <p:cNvPr id="1026" name="Picture 2" descr="301,302 Cartoon Flowers Cliparts, Stock Vector And Royalty Free ...">
            <a:extLst>
              <a:ext uri="{FF2B5EF4-FFF2-40B4-BE49-F238E27FC236}">
                <a16:creationId xmlns:a16="http://schemas.microsoft.com/office/drawing/2014/main" id="{1619A30A-0E0C-4538-8DB6-7E41B03055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9"/>
          <a:stretch/>
        </p:blipFill>
        <p:spPr bwMode="auto">
          <a:xfrm>
            <a:off x="3423600" y="5146841"/>
            <a:ext cx="5010186" cy="117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01B4EEE-0453-49D3-A2CD-E529454FFD6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8717" y="4019943"/>
            <a:ext cx="2829522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3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A12963-E160-4729-B0DF-97727A75A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Ali se še spomniš, kako imenujemo spodnje črte? Poimenuj jih.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513AB4B-7AF6-408B-85AA-B226FCCC0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042" y="2289618"/>
            <a:ext cx="6711519" cy="373683"/>
          </a:xfrm>
        </p:spPr>
        <p:txBody>
          <a:bodyPr>
            <a:noAutofit/>
          </a:bodyPr>
          <a:lstStyle/>
          <a:p>
            <a:r>
              <a:rPr lang="sl-SI" sz="1800" dirty="0">
                <a:solidFill>
                  <a:schemeClr val="tx1"/>
                </a:solidFill>
              </a:rPr>
              <a:t>Poltrak je ravna črta, ki je na eni strani omejena, na drugi strani pa neomejena. Omejuje ga točka, ki jo imenujemo izhodišče ali krajišče</a:t>
            </a:r>
            <a:r>
              <a:rPr lang="sl-SI" sz="1800" dirty="0"/>
              <a:t>.</a:t>
            </a:r>
          </a:p>
        </p:txBody>
      </p:sp>
      <p:pic>
        <p:nvPicPr>
          <p:cNvPr id="2050" name="Picture 2" descr="Premica, poltrak in daljica v ravnini :: OpenProf.com">
            <a:extLst>
              <a:ext uri="{FF2B5EF4-FFF2-40B4-BE49-F238E27FC236}">
                <a16:creationId xmlns:a16="http://schemas.microsoft.com/office/drawing/2014/main" id="{DF4A72BB-6707-43E8-9860-C48C46AE3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39" y="1933702"/>
            <a:ext cx="3102746" cy="133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emica, poltrak in daljica v ravnini :: OpenProf.com">
            <a:extLst>
              <a:ext uri="{FF2B5EF4-FFF2-40B4-BE49-F238E27FC236}">
                <a16:creationId xmlns:a16="http://schemas.microsoft.com/office/drawing/2014/main" id="{CDC21943-C1C6-4946-863E-E7907FC8D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613" y="3264948"/>
            <a:ext cx="2082259" cy="118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emica, poltrak in daljica v ravnini :: OpenProf.com">
            <a:extLst>
              <a:ext uri="{FF2B5EF4-FFF2-40B4-BE49-F238E27FC236}">
                <a16:creationId xmlns:a16="http://schemas.microsoft.com/office/drawing/2014/main" id="{D7D41BD5-56DF-486F-918C-402F162DA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17" y="4635668"/>
            <a:ext cx="3171837" cy="133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4A96417-D476-4818-B33B-744605DE609C}"/>
              </a:ext>
            </a:extLst>
          </p:cNvPr>
          <p:cNvSpPr txBox="1"/>
          <p:nvPr/>
        </p:nvSpPr>
        <p:spPr>
          <a:xfrm>
            <a:off x="4714042" y="3402795"/>
            <a:ext cx="4314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Premica je neomejena ravna črta.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5B8CCA3-CF36-4215-8F5F-03DBB2B35DCD}"/>
              </a:ext>
            </a:extLst>
          </p:cNvPr>
          <p:cNvSpPr txBox="1"/>
          <p:nvPr/>
        </p:nvSpPr>
        <p:spPr>
          <a:xfrm>
            <a:off x="4856085" y="4984507"/>
            <a:ext cx="6889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Daljica je ravna točka, ki je omejena z dvema točkama, imenovanima krajišči.</a:t>
            </a:r>
          </a:p>
        </p:txBody>
      </p:sp>
    </p:spTree>
    <p:extLst>
      <p:ext uri="{BB962C8B-B14F-4D97-AF65-F5344CB8AC3E}">
        <p14:creationId xmlns:p14="http://schemas.microsoft.com/office/powerpoint/2010/main" val="172965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071BDF-16FE-4B72-BDBB-875A6273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812" y="169375"/>
            <a:ext cx="10058400" cy="1450757"/>
          </a:xfrm>
        </p:spPr>
        <p:txBody>
          <a:bodyPr/>
          <a:lstStyle/>
          <a:p>
            <a:r>
              <a:rPr lang="sl-SI" dirty="0"/>
              <a:t>Koti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120C65C-642E-4196-B0F2-44DA68E74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9165306" cy="613381"/>
          </a:xfrm>
        </p:spPr>
        <p:txBody>
          <a:bodyPr>
            <a:normAutofit fontScale="25000" lnSpcReduction="20000"/>
          </a:bodyPr>
          <a:lstStyle/>
          <a:p>
            <a:r>
              <a:rPr lang="sl-SI" sz="6400" dirty="0"/>
              <a:t>S koti opisujemo medsebojno lego daljic, poltrakov in premic. </a:t>
            </a:r>
          </a:p>
          <a:p>
            <a:r>
              <a:rPr lang="sl-SI" sz="6400" dirty="0"/>
              <a:t>Primerjaj kote na spodnjih sličicah. Ali jih znaš poimenovati?</a:t>
            </a:r>
          </a:p>
          <a:p>
            <a:endParaRPr lang="sl-SI" sz="4000" b="1" dirty="0"/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3C13084-F4B7-4907-8EFC-E9C46E5216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71533"/>
          <a:stretch/>
        </p:blipFill>
        <p:spPr>
          <a:xfrm>
            <a:off x="1515677" y="2739352"/>
            <a:ext cx="1334055" cy="10287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0736531-0575-40EE-B4D7-3FD81AB24C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6617" r="65878" b="37521"/>
          <a:stretch/>
        </p:blipFill>
        <p:spPr>
          <a:xfrm>
            <a:off x="1533433" y="5365085"/>
            <a:ext cx="1316299" cy="86198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FB7D5A1-609B-43C7-8FD8-83FAF612C8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27227" r="59493"/>
          <a:stretch/>
        </p:blipFill>
        <p:spPr>
          <a:xfrm>
            <a:off x="924435" y="3993654"/>
            <a:ext cx="1925297" cy="1136787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BF8E0E9D-B3F1-4D31-9C4B-D2A379B950A9}"/>
              </a:ext>
            </a:extLst>
          </p:cNvPr>
          <p:cNvSpPr txBox="1"/>
          <p:nvPr/>
        </p:nvSpPr>
        <p:spPr>
          <a:xfrm>
            <a:off x="3826276" y="2974019"/>
            <a:ext cx="5104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PRAVI KOT je kot med dvema pravokotnicama.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DA584918-4850-4F6A-BCBF-FF1F408B87E5}"/>
              </a:ext>
            </a:extLst>
          </p:cNvPr>
          <p:cNvSpPr txBox="1"/>
          <p:nvPr/>
        </p:nvSpPr>
        <p:spPr>
          <a:xfrm>
            <a:off x="3906175" y="4239777"/>
            <a:ext cx="3497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TOPI KOT je večji od pravega kota.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B8B54D0C-6AEE-49E7-B891-488BD715745B}"/>
              </a:ext>
            </a:extLst>
          </p:cNvPr>
          <p:cNvSpPr txBox="1"/>
          <p:nvPr/>
        </p:nvSpPr>
        <p:spPr>
          <a:xfrm>
            <a:off x="3746377" y="5611412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OSTRI KOT je manjši od pravega kota.</a:t>
            </a:r>
          </a:p>
        </p:txBody>
      </p:sp>
      <p:sp>
        <p:nvSpPr>
          <p:cNvPr id="11" name="Puščica: desno 10">
            <a:extLst>
              <a:ext uri="{FF2B5EF4-FFF2-40B4-BE49-F238E27FC236}">
                <a16:creationId xmlns:a16="http://schemas.microsoft.com/office/drawing/2014/main" id="{FDCA15E9-727D-4347-A7D3-751A6A47C84D}"/>
              </a:ext>
            </a:extLst>
          </p:cNvPr>
          <p:cNvSpPr/>
          <p:nvPr/>
        </p:nvSpPr>
        <p:spPr>
          <a:xfrm>
            <a:off x="3045041" y="3068143"/>
            <a:ext cx="585926" cy="275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uščica: desno 11">
            <a:extLst>
              <a:ext uri="{FF2B5EF4-FFF2-40B4-BE49-F238E27FC236}">
                <a16:creationId xmlns:a16="http://schemas.microsoft.com/office/drawing/2014/main" id="{A0C44397-E354-4B6B-AAA2-F89A76092AD1}"/>
              </a:ext>
            </a:extLst>
          </p:cNvPr>
          <p:cNvSpPr/>
          <p:nvPr/>
        </p:nvSpPr>
        <p:spPr>
          <a:xfrm>
            <a:off x="3098308" y="4286839"/>
            <a:ext cx="585926" cy="275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uščica: desno 12">
            <a:extLst>
              <a:ext uri="{FF2B5EF4-FFF2-40B4-BE49-F238E27FC236}">
                <a16:creationId xmlns:a16="http://schemas.microsoft.com/office/drawing/2014/main" id="{D915E4B5-B9FC-431D-8CAE-7C512960D1A3}"/>
              </a:ext>
            </a:extLst>
          </p:cNvPr>
          <p:cNvSpPr/>
          <p:nvPr/>
        </p:nvSpPr>
        <p:spPr>
          <a:xfrm>
            <a:off x="3098308" y="5611412"/>
            <a:ext cx="585926" cy="275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4" name="Picture 2" descr="301,302 Cartoon Flowers Cliparts, Stock Vector And Royalty Free ...">
            <a:extLst>
              <a:ext uri="{FF2B5EF4-FFF2-40B4-BE49-F238E27FC236}">
                <a16:creationId xmlns:a16="http://schemas.microsoft.com/office/drawing/2014/main" id="{BE89CB22-F763-443D-93EA-77CEC0C547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9"/>
          <a:stretch/>
        </p:blipFill>
        <p:spPr bwMode="auto">
          <a:xfrm>
            <a:off x="6060489" y="555702"/>
            <a:ext cx="4811697" cy="112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59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DBAFE9-1AFA-4A90-83FD-EC79F3478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Notranji koti v večkotniku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C31A45E-DFA3-4737-92FD-94A01EE672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663" t="24148" r="61672" b="4577"/>
          <a:stretch/>
        </p:blipFill>
        <p:spPr>
          <a:xfrm>
            <a:off x="6715534" y="1780508"/>
            <a:ext cx="1819922" cy="1551362"/>
          </a:xfrm>
          <a:prstGeom prst="rect">
            <a:avLst/>
          </a:prstGeom>
        </p:spPr>
      </p:pic>
      <p:sp>
        <p:nvSpPr>
          <p:cNvPr id="8" name="Miselni oblaček: oblak 7">
            <a:extLst>
              <a:ext uri="{FF2B5EF4-FFF2-40B4-BE49-F238E27FC236}">
                <a16:creationId xmlns:a16="http://schemas.microsoft.com/office/drawing/2014/main" id="{4A6DE542-88E5-491A-8244-B14B5367B720}"/>
              </a:ext>
            </a:extLst>
          </p:cNvPr>
          <p:cNvSpPr/>
          <p:nvPr/>
        </p:nvSpPr>
        <p:spPr>
          <a:xfrm>
            <a:off x="9122694" y="60379"/>
            <a:ext cx="2796466" cy="229043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Ali ima kvadrat prave kote, tope ali ostre?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8902AFF6-7349-455A-ACB8-6C5AE4F94FF3}"/>
              </a:ext>
            </a:extLst>
          </p:cNvPr>
          <p:cNvSpPr txBox="1"/>
          <p:nvPr/>
        </p:nvSpPr>
        <p:spPr>
          <a:xfrm>
            <a:off x="35511" y="2166151"/>
            <a:ext cx="668488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Kvadrat in pravokotnik sta štirikotnika, ki imata 4 prave kote. </a:t>
            </a:r>
          </a:p>
          <a:p>
            <a:endParaRPr lang="sl-SI" sz="2000" dirty="0"/>
          </a:p>
          <a:p>
            <a:r>
              <a:rPr lang="sl-SI" dirty="0">
                <a:solidFill>
                  <a:srgbClr val="FF0000"/>
                </a:solidFill>
              </a:rPr>
              <a:t>Ali imajo vsi štirikotniki prave kote? </a:t>
            </a:r>
          </a:p>
          <a:p>
            <a:r>
              <a:rPr lang="sl-SI" dirty="0">
                <a:solidFill>
                  <a:srgbClr val="FF0000"/>
                </a:solidFill>
              </a:rPr>
              <a:t>NE.</a:t>
            </a:r>
          </a:p>
        </p:txBody>
      </p:sp>
      <p:pic>
        <p:nvPicPr>
          <p:cNvPr id="4098" name="Picture 2" descr="VARČNE ŽARNICE OGROŽAJO ZDRAVJE – POGOVOR: ALEXANDER WUNSCH, DR ...">
            <a:extLst>
              <a:ext uri="{FF2B5EF4-FFF2-40B4-BE49-F238E27FC236}">
                <a16:creationId xmlns:a16="http://schemas.microsoft.com/office/drawing/2014/main" id="{079A2DB0-CC43-4B36-929C-6BD2D6075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165" y="3799813"/>
            <a:ext cx="1829524" cy="229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95CC9D5C-933D-4247-AE1A-7DCC47465A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6816" r="45304" b="13850"/>
          <a:stretch/>
        </p:blipFill>
        <p:spPr>
          <a:xfrm>
            <a:off x="1980241" y="4148883"/>
            <a:ext cx="2436645" cy="1970549"/>
          </a:xfrm>
          <a:prstGeom prst="rect">
            <a:avLst/>
          </a:prstGeom>
        </p:spPr>
      </p:pic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52377FDC-37F5-4CF8-8438-41A9C1FFF13E}"/>
              </a:ext>
            </a:extLst>
          </p:cNvPr>
          <p:cNvSpPr txBox="1"/>
          <p:nvPr/>
        </p:nvSpPr>
        <p:spPr>
          <a:xfrm>
            <a:off x="35511" y="3748871"/>
            <a:ext cx="89043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</a:rPr>
              <a:t>Poznamo štirikotnike </a:t>
            </a:r>
            <a:r>
              <a:rPr lang="sl-SI" sz="2000" u="sng" dirty="0">
                <a:solidFill>
                  <a:srgbClr val="FF0000"/>
                </a:solidFill>
              </a:rPr>
              <a:t>brez vseh pravih kotov </a:t>
            </a:r>
            <a:r>
              <a:rPr lang="sl-SI" sz="2000" dirty="0">
                <a:solidFill>
                  <a:srgbClr val="FF0000"/>
                </a:solidFill>
              </a:rPr>
              <a:t>in štirikotnike </a:t>
            </a:r>
            <a:r>
              <a:rPr lang="sl-SI" sz="2000" u="sng" dirty="0">
                <a:solidFill>
                  <a:srgbClr val="FF0000"/>
                </a:solidFill>
              </a:rPr>
              <a:t>z nekaterimi pravimi koti</a:t>
            </a:r>
            <a:r>
              <a:rPr lang="sl-SI" dirty="0">
                <a:solidFill>
                  <a:srgbClr val="FF0000"/>
                </a:solidFill>
              </a:rPr>
              <a:t>.</a:t>
            </a:r>
          </a:p>
          <a:p>
            <a:endParaRPr lang="sl-SI" dirty="0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AF3B1F4D-2AFE-48A8-B060-B3E0A10AD0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b="9895"/>
          <a:stretch/>
        </p:blipFill>
        <p:spPr>
          <a:xfrm>
            <a:off x="6095307" y="4148883"/>
            <a:ext cx="1595463" cy="1990513"/>
          </a:xfrm>
          <a:prstGeom prst="rect">
            <a:avLst/>
          </a:prstGeom>
        </p:spPr>
      </p:pic>
      <p:cxnSp>
        <p:nvCxnSpPr>
          <p:cNvPr id="16" name="Raven puščični povezovalnik 15">
            <a:extLst>
              <a:ext uri="{FF2B5EF4-FFF2-40B4-BE49-F238E27FC236}">
                <a16:creationId xmlns:a16="http://schemas.microsoft.com/office/drawing/2014/main" id="{5957C134-76B0-4757-B74A-DEADFE997F91}"/>
              </a:ext>
            </a:extLst>
          </p:cNvPr>
          <p:cNvCxnSpPr/>
          <p:nvPr/>
        </p:nvCxnSpPr>
        <p:spPr>
          <a:xfrm flipH="1">
            <a:off x="5735320" y="4879979"/>
            <a:ext cx="782320" cy="5283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10195139-3981-4BCC-BC9A-BFBB0C805D1E}"/>
              </a:ext>
            </a:extLst>
          </p:cNvPr>
          <p:cNvSpPr txBox="1"/>
          <p:nvPr/>
        </p:nvSpPr>
        <p:spPr>
          <a:xfrm>
            <a:off x="5083237" y="5357476"/>
            <a:ext cx="112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pravi kot</a:t>
            </a:r>
          </a:p>
        </p:txBody>
      </p:sp>
      <p:cxnSp>
        <p:nvCxnSpPr>
          <p:cNvPr id="19" name="Raven puščični povezovalnik 18">
            <a:extLst>
              <a:ext uri="{FF2B5EF4-FFF2-40B4-BE49-F238E27FC236}">
                <a16:creationId xmlns:a16="http://schemas.microsoft.com/office/drawing/2014/main" id="{451C2619-EFE6-45CD-BB77-BE8D8801892F}"/>
              </a:ext>
            </a:extLst>
          </p:cNvPr>
          <p:cNvCxnSpPr>
            <a:cxnSpLocks/>
          </p:cNvCxnSpPr>
          <p:nvPr/>
        </p:nvCxnSpPr>
        <p:spPr>
          <a:xfrm flipV="1">
            <a:off x="7067071" y="4230669"/>
            <a:ext cx="884695" cy="26130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ED58FCBC-C6F2-4E5A-B1CA-7179E55EED67}"/>
              </a:ext>
            </a:extLst>
          </p:cNvPr>
          <p:cNvSpPr txBox="1"/>
          <p:nvPr/>
        </p:nvSpPr>
        <p:spPr>
          <a:xfrm>
            <a:off x="8001283" y="4039582"/>
            <a:ext cx="1027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topi kot</a:t>
            </a:r>
          </a:p>
        </p:txBody>
      </p:sp>
      <p:cxnSp>
        <p:nvCxnSpPr>
          <p:cNvPr id="23" name="Raven puščični povezovalnik 22">
            <a:extLst>
              <a:ext uri="{FF2B5EF4-FFF2-40B4-BE49-F238E27FC236}">
                <a16:creationId xmlns:a16="http://schemas.microsoft.com/office/drawing/2014/main" id="{95EB4490-46B2-49E9-A1C1-6727C0BFCF23}"/>
              </a:ext>
            </a:extLst>
          </p:cNvPr>
          <p:cNvCxnSpPr>
            <a:cxnSpLocks/>
          </p:cNvCxnSpPr>
          <p:nvPr/>
        </p:nvCxnSpPr>
        <p:spPr>
          <a:xfrm flipH="1">
            <a:off x="1617969" y="4556465"/>
            <a:ext cx="816921" cy="10214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09895A35-67CC-498C-A7A0-9694A044D5B1}"/>
              </a:ext>
            </a:extLst>
          </p:cNvPr>
          <p:cNvSpPr txBox="1"/>
          <p:nvPr/>
        </p:nvSpPr>
        <p:spPr>
          <a:xfrm>
            <a:off x="625288" y="4528029"/>
            <a:ext cx="113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ostri kot</a:t>
            </a:r>
          </a:p>
        </p:txBody>
      </p:sp>
    </p:spTree>
    <p:extLst>
      <p:ext uri="{BB962C8B-B14F-4D97-AF65-F5344CB8AC3E}">
        <p14:creationId xmlns:p14="http://schemas.microsoft.com/office/powerpoint/2010/main" val="184102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  <p:bldP spid="21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73D2C1-1675-4068-9834-4A113AE11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60" y="286603"/>
            <a:ext cx="11141476" cy="1450757"/>
          </a:xfrm>
        </p:spPr>
        <p:txBody>
          <a:bodyPr>
            <a:normAutofit/>
          </a:bodyPr>
          <a:lstStyle/>
          <a:p>
            <a:r>
              <a:rPr lang="sl-SI" sz="3200" dirty="0"/>
              <a:t>Kako z </a:t>
            </a:r>
            <a:r>
              <a:rPr lang="sl-SI" sz="3200" dirty="0" err="1"/>
              <a:t>geotrikotnikom</a:t>
            </a:r>
            <a:r>
              <a:rPr lang="sl-SI" sz="3200" dirty="0"/>
              <a:t> preveriš, ali je kot pravi, topi ali ostri?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197555A9-ADCA-46A9-879B-4C1AFA7D03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33" y="2150614"/>
            <a:ext cx="4619348" cy="3464512"/>
          </a:xfrm>
          <a:prstGeom prst="rect">
            <a:avLst/>
          </a:prstGeom>
        </p:spPr>
      </p:pic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3166C6EE-AF47-45EE-9C26-3AD9C7D11D8C}"/>
              </a:ext>
            </a:extLst>
          </p:cNvPr>
          <p:cNvCxnSpPr>
            <a:cxnSpLocks/>
          </p:cNvCxnSpPr>
          <p:nvPr/>
        </p:nvCxnSpPr>
        <p:spPr>
          <a:xfrm>
            <a:off x="5456807" y="4715964"/>
            <a:ext cx="1254711" cy="11255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uščični povezovalnik 14">
            <a:extLst>
              <a:ext uri="{FF2B5EF4-FFF2-40B4-BE49-F238E27FC236}">
                <a16:creationId xmlns:a16="http://schemas.microsoft.com/office/drawing/2014/main" id="{D9FFDAB4-2023-46C9-972E-2C92FEFE6F44}"/>
              </a:ext>
            </a:extLst>
          </p:cNvPr>
          <p:cNvCxnSpPr>
            <a:cxnSpLocks/>
          </p:cNvCxnSpPr>
          <p:nvPr/>
        </p:nvCxnSpPr>
        <p:spPr>
          <a:xfrm>
            <a:off x="5456807" y="2880653"/>
            <a:ext cx="274763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F7C5554D-B40D-43F7-AB40-9E1D48FB2C13}"/>
              </a:ext>
            </a:extLst>
          </p:cNvPr>
          <p:cNvSpPr txBox="1"/>
          <p:nvPr/>
        </p:nvSpPr>
        <p:spPr>
          <a:xfrm>
            <a:off x="6391921" y="5841507"/>
            <a:ext cx="514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Geotrikotnik</a:t>
            </a:r>
            <a:r>
              <a:rPr lang="sl-SI" dirty="0"/>
              <a:t> pri ničli postavimo v izhodiščno točko.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8F1493FA-6AA2-4A50-AC3C-305505A9227F}"/>
              </a:ext>
            </a:extLst>
          </p:cNvPr>
          <p:cNvSpPr txBox="1"/>
          <p:nvPr/>
        </p:nvSpPr>
        <p:spPr>
          <a:xfrm>
            <a:off x="8204445" y="2695987"/>
            <a:ext cx="3071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Ta črta ponazarja pravi kot.</a:t>
            </a: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AC0899B6-08F7-4A21-8E77-8014F9C44EF9}"/>
              </a:ext>
            </a:extLst>
          </p:cNvPr>
          <p:cNvSpPr txBox="1"/>
          <p:nvPr/>
        </p:nvSpPr>
        <p:spPr>
          <a:xfrm>
            <a:off x="1713391" y="5698556"/>
            <a:ext cx="4089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Kot med poltrakoma, narisanima s črnim flomastrom, je pravi kot.</a:t>
            </a:r>
          </a:p>
        </p:txBody>
      </p:sp>
    </p:spTree>
    <p:extLst>
      <p:ext uri="{BB962C8B-B14F-4D97-AF65-F5344CB8AC3E}">
        <p14:creationId xmlns:p14="http://schemas.microsoft.com/office/powerpoint/2010/main" val="367962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F46768A5-1C63-41D0-A6C6-6A420EF0C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37" y="2146479"/>
            <a:ext cx="4381129" cy="3285846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DC1636E-118E-41B4-8B06-3E4EC7098B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134" y="2067686"/>
            <a:ext cx="4486183" cy="3364638"/>
          </a:xfrm>
          <a:prstGeom prst="rect">
            <a:avLst/>
          </a:prstGeom>
        </p:spPr>
      </p:pic>
      <p:cxnSp>
        <p:nvCxnSpPr>
          <p:cNvPr id="11" name="Raven puščični povezovalnik 10">
            <a:extLst>
              <a:ext uri="{FF2B5EF4-FFF2-40B4-BE49-F238E27FC236}">
                <a16:creationId xmlns:a16="http://schemas.microsoft.com/office/drawing/2014/main" id="{AA6BD08C-A707-4A39-A984-E1DB277DFF09}"/>
              </a:ext>
            </a:extLst>
          </p:cNvPr>
          <p:cNvCxnSpPr>
            <a:cxnSpLocks/>
          </p:cNvCxnSpPr>
          <p:nvPr/>
        </p:nvCxnSpPr>
        <p:spPr>
          <a:xfrm flipV="1">
            <a:off x="3229989" y="1425675"/>
            <a:ext cx="1723751" cy="19361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DC0E3E11-FC0E-4B6A-8F09-0D2050441E62}"/>
              </a:ext>
            </a:extLst>
          </p:cNvPr>
          <p:cNvSpPr txBox="1"/>
          <p:nvPr/>
        </p:nvSpPr>
        <p:spPr>
          <a:xfrm>
            <a:off x="3373512" y="900030"/>
            <a:ext cx="3426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Črta na </a:t>
            </a:r>
            <a:r>
              <a:rPr lang="sl-SI" dirty="0" err="1"/>
              <a:t>geotrikotniku</a:t>
            </a:r>
            <a:r>
              <a:rPr lang="sl-SI" dirty="0"/>
              <a:t>, ki ponazarja pravi kot.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5FBEB1A6-74C2-4416-A92C-4F5F7FCB3123}"/>
              </a:ext>
            </a:extLst>
          </p:cNvPr>
          <p:cNvSpPr txBox="1"/>
          <p:nvPr/>
        </p:nvSpPr>
        <p:spPr>
          <a:xfrm>
            <a:off x="665825" y="5588638"/>
            <a:ext cx="505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Na sliki je ostri kot, saj je manjši od pravega kota.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6238914E-B4A7-4311-9A3A-79F50DBCC1CE}"/>
              </a:ext>
            </a:extLst>
          </p:cNvPr>
          <p:cNvSpPr txBox="1"/>
          <p:nvPr/>
        </p:nvSpPr>
        <p:spPr>
          <a:xfrm>
            <a:off x="6890550" y="5588638"/>
            <a:ext cx="5051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Na sliki je topi kot, saj je večji od pravega kota.</a:t>
            </a:r>
          </a:p>
        </p:txBody>
      </p:sp>
      <p:pic>
        <p:nvPicPr>
          <p:cNvPr id="17" name="Picture 2" descr="301,302 Cartoon Flowers Cliparts, Stock Vector And Royalty Free ...">
            <a:extLst>
              <a:ext uri="{FF2B5EF4-FFF2-40B4-BE49-F238E27FC236}">
                <a16:creationId xmlns:a16="http://schemas.microsoft.com/office/drawing/2014/main" id="{551301B1-2453-4335-BA46-38D09D81F6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9"/>
          <a:stretch/>
        </p:blipFill>
        <p:spPr bwMode="auto">
          <a:xfrm>
            <a:off x="8284343" y="793199"/>
            <a:ext cx="3669437" cy="85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21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DBFA24-67DF-4B2F-B1F5-1A5CAF86A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pa v večkotniku?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70F859BB-1D46-49F0-A87B-C90000A25889}"/>
              </a:ext>
            </a:extLst>
          </p:cNvPr>
          <p:cNvSpPr txBox="1"/>
          <p:nvPr/>
        </p:nvSpPr>
        <p:spPr>
          <a:xfrm>
            <a:off x="346229" y="1852676"/>
            <a:ext cx="327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Poglejmo si primer.</a:t>
            </a:r>
          </a:p>
        </p:txBody>
      </p:sp>
      <p:pic>
        <p:nvPicPr>
          <p:cNvPr id="23" name="Slika 22">
            <a:extLst>
              <a:ext uri="{FF2B5EF4-FFF2-40B4-BE49-F238E27FC236}">
                <a16:creationId xmlns:a16="http://schemas.microsoft.com/office/drawing/2014/main" id="{DCA78E99-EC88-4F06-AE08-E9C157D075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29" y="2449699"/>
            <a:ext cx="3751556" cy="2813667"/>
          </a:xfrm>
          <a:prstGeom prst="rect">
            <a:avLst/>
          </a:prstGeom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id="{ABA84AFD-9EFB-4960-A779-3595A8A23B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0952" y="2197640"/>
            <a:ext cx="3638861" cy="2729146"/>
          </a:xfrm>
          <a:prstGeom prst="rect">
            <a:avLst/>
          </a:prstGeom>
        </p:spPr>
      </p:pic>
      <p:cxnSp>
        <p:nvCxnSpPr>
          <p:cNvPr id="27" name="Raven puščični povezovalnik 26">
            <a:extLst>
              <a:ext uri="{FF2B5EF4-FFF2-40B4-BE49-F238E27FC236}">
                <a16:creationId xmlns:a16="http://schemas.microsoft.com/office/drawing/2014/main" id="{509A93C3-2366-4EE4-92A3-F6E4C1B35C69}"/>
              </a:ext>
            </a:extLst>
          </p:cNvPr>
          <p:cNvCxnSpPr/>
          <p:nvPr/>
        </p:nvCxnSpPr>
        <p:spPr>
          <a:xfrm>
            <a:off x="2459115" y="4261282"/>
            <a:ext cx="0" cy="14648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4FD955CB-61CD-4306-9347-7DAEDA438677}"/>
              </a:ext>
            </a:extLst>
          </p:cNvPr>
          <p:cNvSpPr txBox="1"/>
          <p:nvPr/>
        </p:nvSpPr>
        <p:spPr>
          <a:xfrm>
            <a:off x="2094389" y="5726098"/>
            <a:ext cx="1757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pravi kot</a:t>
            </a:r>
          </a:p>
        </p:txBody>
      </p:sp>
      <p:cxnSp>
        <p:nvCxnSpPr>
          <p:cNvPr id="29" name="Raven puščični povezovalnik 28">
            <a:extLst>
              <a:ext uri="{FF2B5EF4-FFF2-40B4-BE49-F238E27FC236}">
                <a16:creationId xmlns:a16="http://schemas.microsoft.com/office/drawing/2014/main" id="{24C8B6D0-1D72-4643-8779-1CCFA944C9FA}"/>
              </a:ext>
            </a:extLst>
          </p:cNvPr>
          <p:cNvCxnSpPr>
            <a:cxnSpLocks/>
          </p:cNvCxnSpPr>
          <p:nvPr/>
        </p:nvCxnSpPr>
        <p:spPr>
          <a:xfrm flipH="1">
            <a:off x="4162071" y="3460882"/>
            <a:ext cx="1151028" cy="25667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oljeZBesedilom 31">
            <a:extLst>
              <a:ext uri="{FF2B5EF4-FFF2-40B4-BE49-F238E27FC236}">
                <a16:creationId xmlns:a16="http://schemas.microsoft.com/office/drawing/2014/main" id="{A85CE645-6018-4A86-818F-C88EB1E30A8D}"/>
              </a:ext>
            </a:extLst>
          </p:cNvPr>
          <p:cNvSpPr txBox="1"/>
          <p:nvPr/>
        </p:nvSpPr>
        <p:spPr>
          <a:xfrm>
            <a:off x="3622090" y="5904346"/>
            <a:ext cx="5060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kot je topi, ker je večji od pravega kota</a:t>
            </a:r>
          </a:p>
        </p:txBody>
      </p:sp>
      <p:pic>
        <p:nvPicPr>
          <p:cNvPr id="33" name="Slika 32">
            <a:extLst>
              <a:ext uri="{FF2B5EF4-FFF2-40B4-BE49-F238E27FC236}">
                <a16:creationId xmlns:a16="http://schemas.microsoft.com/office/drawing/2014/main" id="{26CE5095-58AD-47AF-AE14-B31A16684D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605" y="3125302"/>
            <a:ext cx="3586560" cy="268992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5" name="PoljeZBesedilom 34">
            <a:extLst>
              <a:ext uri="{FF2B5EF4-FFF2-40B4-BE49-F238E27FC236}">
                <a16:creationId xmlns:a16="http://schemas.microsoft.com/office/drawing/2014/main" id="{BDF57459-A7D3-405E-B707-9A218AAB89F9}"/>
              </a:ext>
            </a:extLst>
          </p:cNvPr>
          <p:cNvSpPr txBox="1"/>
          <p:nvPr/>
        </p:nvSpPr>
        <p:spPr>
          <a:xfrm>
            <a:off x="7910004" y="1737360"/>
            <a:ext cx="3506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Če ti je tako težko razbrati kot, obrni zvezek in poskusi znova! </a:t>
            </a:r>
          </a:p>
          <a:p>
            <a:r>
              <a:rPr lang="sl-SI" dirty="0"/>
              <a:t>Klikni naprej in si oglej kot, ko smo obrnili zvezek.</a:t>
            </a:r>
          </a:p>
        </p:txBody>
      </p:sp>
      <p:cxnSp>
        <p:nvCxnSpPr>
          <p:cNvPr id="37" name="Raven puščični povezovalnik 36">
            <a:extLst>
              <a:ext uri="{FF2B5EF4-FFF2-40B4-BE49-F238E27FC236}">
                <a16:creationId xmlns:a16="http://schemas.microsoft.com/office/drawing/2014/main" id="{F7B2AD55-C9B6-454D-AB96-17032A3758EB}"/>
              </a:ext>
            </a:extLst>
          </p:cNvPr>
          <p:cNvCxnSpPr>
            <a:cxnSpLocks/>
          </p:cNvCxnSpPr>
          <p:nvPr/>
        </p:nvCxnSpPr>
        <p:spPr>
          <a:xfrm>
            <a:off x="6642348" y="1934512"/>
            <a:ext cx="126765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oljeZBesedilom 39">
            <a:extLst>
              <a:ext uri="{FF2B5EF4-FFF2-40B4-BE49-F238E27FC236}">
                <a16:creationId xmlns:a16="http://schemas.microsoft.com/office/drawing/2014/main" id="{BEDC631E-B380-46A7-8960-BA37D3B2BB30}"/>
              </a:ext>
            </a:extLst>
          </p:cNvPr>
          <p:cNvSpPr txBox="1"/>
          <p:nvPr/>
        </p:nvSpPr>
        <p:spPr>
          <a:xfrm>
            <a:off x="8366465" y="5968592"/>
            <a:ext cx="346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Ali sedaj lažje vidiš topi kot?</a:t>
            </a:r>
          </a:p>
        </p:txBody>
      </p:sp>
    </p:spTree>
    <p:extLst>
      <p:ext uri="{BB962C8B-B14F-4D97-AF65-F5344CB8AC3E}">
        <p14:creationId xmlns:p14="http://schemas.microsoft.com/office/powerpoint/2010/main" val="131355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A535C9-9A5B-4272-8353-14201AC81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Poglejmo še ostala dva kota v večkotniku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C3CDC83-50B0-4D59-8850-875DAD9CE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7466" y="2418402"/>
            <a:ext cx="4165768" cy="3124327"/>
          </a:xfrm>
          <a:prstGeom prst="rect">
            <a:avLst/>
          </a:prstGeom>
        </p:spPr>
      </p:pic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3E4B800F-CA1D-4424-A0B5-0D6736EB8AD7}"/>
              </a:ext>
            </a:extLst>
          </p:cNvPr>
          <p:cNvCxnSpPr>
            <a:cxnSpLocks/>
          </p:cNvCxnSpPr>
          <p:nvPr/>
        </p:nvCxnSpPr>
        <p:spPr>
          <a:xfrm flipV="1">
            <a:off x="2316037" y="3222594"/>
            <a:ext cx="1536872" cy="2064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55D780CB-2144-4A20-A1B2-F4EC9AD05A34}"/>
              </a:ext>
            </a:extLst>
          </p:cNvPr>
          <p:cNvSpPr txBox="1"/>
          <p:nvPr/>
        </p:nvSpPr>
        <p:spPr>
          <a:xfrm>
            <a:off x="3944348" y="2961668"/>
            <a:ext cx="1127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pravi koti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0CF60B6F-BCFC-452B-BE51-5D0FBE14659E}"/>
              </a:ext>
            </a:extLst>
          </p:cNvPr>
          <p:cNvSpPr txBox="1"/>
          <p:nvPr/>
        </p:nvSpPr>
        <p:spPr>
          <a:xfrm>
            <a:off x="7910004" y="1897681"/>
            <a:ext cx="228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FCB39879-9B32-4FD2-B1A6-C05A14E16B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27119" y="2603067"/>
            <a:ext cx="4165770" cy="3124328"/>
          </a:xfrm>
          <a:prstGeom prst="rect">
            <a:avLst/>
          </a:prstGeom>
        </p:spPr>
      </p:pic>
      <p:cxnSp>
        <p:nvCxnSpPr>
          <p:cNvPr id="21" name="Raven puščični povezovalnik 20">
            <a:extLst>
              <a:ext uri="{FF2B5EF4-FFF2-40B4-BE49-F238E27FC236}">
                <a16:creationId xmlns:a16="http://schemas.microsoft.com/office/drawing/2014/main" id="{7FC614A6-90F7-4CD0-8704-504AE41EFF69}"/>
              </a:ext>
            </a:extLst>
          </p:cNvPr>
          <p:cNvCxnSpPr>
            <a:cxnSpLocks/>
          </p:cNvCxnSpPr>
          <p:nvPr/>
        </p:nvCxnSpPr>
        <p:spPr>
          <a:xfrm flipV="1">
            <a:off x="8531886" y="3624708"/>
            <a:ext cx="1536872" cy="2064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09C7AF6E-3362-4A25-BC96-9A29850F919D}"/>
              </a:ext>
            </a:extLst>
          </p:cNvPr>
          <p:cNvSpPr txBox="1"/>
          <p:nvPr/>
        </p:nvSpPr>
        <p:spPr>
          <a:xfrm>
            <a:off x="10191565" y="3429000"/>
            <a:ext cx="146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Kot je ostri, ker je manjši od pravega.</a:t>
            </a:r>
          </a:p>
        </p:txBody>
      </p:sp>
    </p:spTree>
    <p:extLst>
      <p:ext uri="{BB962C8B-B14F-4D97-AF65-F5344CB8AC3E}">
        <p14:creationId xmlns:p14="http://schemas.microsoft.com/office/powerpoint/2010/main" val="269652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</p:bldLst>
  </p:timing>
</p:sld>
</file>

<file path=ppt/theme/theme1.xml><?xml version="1.0" encoding="utf-8"?>
<a:theme xmlns:a="http://schemas.openxmlformats.org/drawingml/2006/main" name="Retrospektiva">
  <a:themeElements>
    <a:clrScheme name="Vijoličas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Retrospek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200</TotalTime>
  <Words>372</Words>
  <Application>Microsoft Office PowerPoint</Application>
  <PresentationFormat>Širokozaslonsko</PresentationFormat>
  <Paragraphs>46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2" baseType="lpstr">
      <vt:lpstr>Calibri</vt:lpstr>
      <vt:lpstr>Calibri Light</vt:lpstr>
      <vt:lpstr>Retrospektiva</vt:lpstr>
      <vt:lpstr>Koti v večkotniku</vt:lpstr>
      <vt:lpstr>Letos smo že govorili o kotih …</vt:lpstr>
      <vt:lpstr>Ali se še spomniš, kako imenujemo spodnje črte? Poimenuj jih.</vt:lpstr>
      <vt:lpstr>Koti</vt:lpstr>
      <vt:lpstr>Notranji koti v večkotniku</vt:lpstr>
      <vt:lpstr>Kako z geotrikotnikom preveriš, ali je kot pravi, topi ali ostri?</vt:lpstr>
      <vt:lpstr>PowerPointova predstavitev</vt:lpstr>
      <vt:lpstr>Kaj pa v večkotniku?</vt:lpstr>
      <vt:lpstr>Poglejmo še ostala dva kota v večkotniku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Koti v večkotniku</dc:title>
  <dc:creator>Hrvoje</dc:creator>
  <cp:lastModifiedBy>SIO</cp:lastModifiedBy>
  <cp:revision>71</cp:revision>
  <dcterms:created xsi:type="dcterms:W3CDTF">2020-04-20T12:27:35Z</dcterms:created>
  <dcterms:modified xsi:type="dcterms:W3CDTF">2020-04-23T07:20:23Z</dcterms:modified>
</cp:coreProperties>
</file>