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57" r:id="rId4"/>
    <p:sldId id="258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rvoje" initials="H" lastIdx="1" clrIdx="0">
    <p:extLst>
      <p:ext uri="{19B8F6BF-5375-455C-9EA6-DF929625EA0E}">
        <p15:presenceInfo xmlns:p15="http://schemas.microsoft.com/office/powerpoint/2012/main" userId="Hrvoj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49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71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2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0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84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0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3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3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4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9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38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9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LzVB1OI7PS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I_bGHtW2m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0BC627-AC08-4A0D-99C0-7A86BD354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368" y="1740023"/>
            <a:ext cx="8949431" cy="2292641"/>
          </a:xfrm>
        </p:spPr>
        <p:txBody>
          <a:bodyPr/>
          <a:lstStyle/>
          <a:p>
            <a:r>
              <a:rPr lang="sl-SI" dirty="0"/>
              <a:t>Načrtovanje kvadrata in pravokotnika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F3175F3-1861-4726-92A4-55B5E1662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7301062" cy="2505456"/>
          </a:xfrm>
        </p:spPr>
        <p:txBody>
          <a:bodyPr>
            <a:normAutofit/>
          </a:bodyPr>
          <a:lstStyle/>
          <a:p>
            <a:endParaRPr lang="sl-SI" sz="2800" dirty="0"/>
          </a:p>
          <a:p>
            <a:endParaRPr lang="sl-SI" sz="2800" dirty="0"/>
          </a:p>
          <a:p>
            <a:endParaRPr lang="sl-SI" dirty="0"/>
          </a:p>
          <a:p>
            <a:r>
              <a:rPr lang="sl-SI" sz="3800" dirty="0"/>
              <a:t>VKLOPI DIAPROJEKCIJO!</a:t>
            </a:r>
          </a:p>
        </p:txBody>
      </p:sp>
    </p:spTree>
    <p:extLst>
      <p:ext uri="{BB962C8B-B14F-4D97-AF65-F5344CB8AC3E}">
        <p14:creationId xmlns:p14="http://schemas.microsoft.com/office/powerpoint/2010/main" val="237313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F22CA9-3751-4265-96DE-89D0AEAAF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824"/>
            <a:ext cx="12192000" cy="2595254"/>
          </a:xfrm>
        </p:spPr>
        <p:txBody>
          <a:bodyPr>
            <a:normAutofit/>
          </a:bodyPr>
          <a:lstStyle/>
          <a:p>
            <a:r>
              <a:rPr lang="sl-SI" dirty="0"/>
              <a:t>Najprej ponovi, kar že veš o kvadratu in</a:t>
            </a:r>
            <a:br>
              <a:rPr lang="sl-SI" dirty="0"/>
            </a:br>
            <a:r>
              <a:rPr lang="sl-SI" dirty="0"/>
              <a:t>pravokotniku.</a:t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4ABB792-F9B6-473F-95B3-A0126B962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690" y="3155163"/>
            <a:ext cx="6069485" cy="294927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sl-SI" sz="2400" dirty="0"/>
              <a:t>Kvadrat in pravokotnik sta lika.</a:t>
            </a:r>
          </a:p>
          <a:p>
            <a:pPr marL="342900" indent="-342900">
              <a:buAutoNum type="arabicPeriod"/>
            </a:pPr>
            <a:r>
              <a:rPr lang="sl-SI" sz="2400" dirty="0"/>
              <a:t>Liki so ravne ploskve.</a:t>
            </a:r>
          </a:p>
          <a:p>
            <a:pPr marL="342900" indent="-342900">
              <a:buAutoNum type="arabicPeriod"/>
            </a:pPr>
            <a:r>
              <a:rPr lang="sl-SI" sz="2400" dirty="0"/>
              <a:t>Nekateri liki imajo stranice in oglišča.</a:t>
            </a:r>
          </a:p>
          <a:p>
            <a:pPr marL="342900" indent="-342900">
              <a:buAutoNum type="arabicPeriod"/>
            </a:pPr>
            <a:r>
              <a:rPr lang="sl-SI" sz="2400" dirty="0"/>
              <a:t>Nekaterim likom lahko izmerimo dolžino stranic.</a:t>
            </a:r>
          </a:p>
          <a:p>
            <a:pPr marL="342900" indent="-342900">
              <a:buAutoNum type="arabicPeriod"/>
            </a:pPr>
            <a:endParaRPr lang="sl-SI" dirty="0"/>
          </a:p>
        </p:txBody>
      </p:sp>
      <p:pic>
        <p:nvPicPr>
          <p:cNvPr id="1026" name="Picture 2" descr="Kid boy thinking face | Premium Vector">
            <a:extLst>
              <a:ext uri="{FF2B5EF4-FFF2-40B4-BE49-F238E27FC236}">
                <a16:creationId xmlns:a16="http://schemas.microsoft.com/office/drawing/2014/main" id="{068A5884-275C-4E2A-9502-8DFB14CC2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737" y="990341"/>
            <a:ext cx="2213888" cy="167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2169837E-45B2-4CFD-8A84-3E2CA1CCBB4F}"/>
              </a:ext>
            </a:extLst>
          </p:cNvPr>
          <p:cNvSpPr txBox="1"/>
          <p:nvPr/>
        </p:nvSpPr>
        <p:spPr>
          <a:xfrm>
            <a:off x="7377345" y="3078665"/>
            <a:ext cx="42612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Na sliki pokaži, kje ima pravokotnik oglišča. Preštej jih.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Pokaži stranice. Preštej jih.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l-SI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l-SI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CEBB8D2E-13D9-402C-A70B-A127F0935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173" r="9970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52950" y="4821325"/>
            <a:ext cx="2316167" cy="1765992"/>
          </a:xfrm>
          <a:prstGeom prst="rect">
            <a:avLst/>
          </a:prstGeom>
        </p:spPr>
      </p:pic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672EF285-29E9-4A21-997E-3A3739047FDB}"/>
              </a:ext>
            </a:extLst>
          </p:cNvPr>
          <p:cNvCxnSpPr>
            <a:cxnSpLocks/>
          </p:cNvCxnSpPr>
          <p:nvPr/>
        </p:nvCxnSpPr>
        <p:spPr>
          <a:xfrm>
            <a:off x="7282769" y="5704321"/>
            <a:ext cx="77018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66D5BA7F-A956-45A8-A67A-2F5008845F3B}"/>
              </a:ext>
            </a:extLst>
          </p:cNvPr>
          <p:cNvSpPr txBox="1"/>
          <p:nvPr/>
        </p:nvSpPr>
        <p:spPr>
          <a:xfrm>
            <a:off x="6297352" y="5513452"/>
            <a:ext cx="1305919" cy="38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stranica</a:t>
            </a:r>
          </a:p>
        </p:txBody>
      </p:sp>
      <p:cxnSp>
        <p:nvCxnSpPr>
          <p:cNvPr id="11" name="Raven puščični povezovalnik 10">
            <a:extLst>
              <a:ext uri="{FF2B5EF4-FFF2-40B4-BE49-F238E27FC236}">
                <a16:creationId xmlns:a16="http://schemas.microsoft.com/office/drawing/2014/main" id="{C51B3D75-4DDE-428D-9E9C-B569CF7878FA}"/>
              </a:ext>
            </a:extLst>
          </p:cNvPr>
          <p:cNvCxnSpPr>
            <a:cxnSpLocks/>
          </p:cNvCxnSpPr>
          <p:nvPr/>
        </p:nvCxnSpPr>
        <p:spPr>
          <a:xfrm flipH="1">
            <a:off x="10322550" y="4705246"/>
            <a:ext cx="627932" cy="4679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73DF9408-6914-44D4-95BA-66FB0F8F9D37}"/>
              </a:ext>
            </a:extLst>
          </p:cNvPr>
          <p:cNvSpPr txBox="1"/>
          <p:nvPr/>
        </p:nvSpPr>
        <p:spPr>
          <a:xfrm>
            <a:off x="10979400" y="4463659"/>
            <a:ext cx="949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oglišče</a:t>
            </a: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53C37DFB-7148-4423-B166-F33FF2180734}"/>
              </a:ext>
            </a:extLst>
          </p:cNvPr>
          <p:cNvSpPr txBox="1"/>
          <p:nvPr/>
        </p:nvSpPr>
        <p:spPr>
          <a:xfrm>
            <a:off x="10636516" y="5248859"/>
            <a:ext cx="1462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Pravokotnik ima 4 oglišča.</a:t>
            </a:r>
          </a:p>
        </p:txBody>
      </p:sp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C1E638EF-3D9B-40F5-AA36-C37F3B86A9BA}"/>
              </a:ext>
            </a:extLst>
          </p:cNvPr>
          <p:cNvSpPr txBox="1"/>
          <p:nvPr/>
        </p:nvSpPr>
        <p:spPr>
          <a:xfrm>
            <a:off x="5900543" y="6147998"/>
            <a:ext cx="2713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Pravokotnik ima 4 stranice.</a:t>
            </a:r>
          </a:p>
        </p:txBody>
      </p:sp>
    </p:spTree>
    <p:extLst>
      <p:ext uri="{BB962C8B-B14F-4D97-AF65-F5344CB8AC3E}">
        <p14:creationId xmlns:p14="http://schemas.microsoft.com/office/powerpoint/2010/main" val="233171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BAAF4B-42D4-43B0-B844-7B269CE4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166" y="172742"/>
            <a:ext cx="6584117" cy="967398"/>
          </a:xfrm>
        </p:spPr>
        <p:txBody>
          <a:bodyPr>
            <a:normAutofit fontScale="90000"/>
          </a:bodyPr>
          <a:lstStyle/>
          <a:p>
            <a:r>
              <a:rPr lang="sl-SI" dirty="0"/>
              <a:t>Oglej si še ostale like in razmisli:</a:t>
            </a:r>
          </a:p>
        </p:txBody>
      </p:sp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B26AA24A-71BE-4B2E-A914-7EE26A57C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73634"/>
              </p:ext>
            </p:extLst>
          </p:nvPr>
        </p:nvGraphicFramePr>
        <p:xfrm>
          <a:off x="1841017" y="1331809"/>
          <a:ext cx="7954864" cy="5314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716">
                  <a:extLst>
                    <a:ext uri="{9D8B030D-6E8A-4147-A177-3AD203B41FA5}">
                      <a16:colId xmlns:a16="http://schemas.microsoft.com/office/drawing/2014/main" val="237234145"/>
                    </a:ext>
                  </a:extLst>
                </a:gridCol>
                <a:gridCol w="2182665">
                  <a:extLst>
                    <a:ext uri="{9D8B030D-6E8A-4147-A177-3AD203B41FA5}">
                      <a16:colId xmlns:a16="http://schemas.microsoft.com/office/drawing/2014/main" val="1119238687"/>
                    </a:ext>
                  </a:extLst>
                </a:gridCol>
                <a:gridCol w="1794767">
                  <a:extLst>
                    <a:ext uri="{9D8B030D-6E8A-4147-A177-3AD203B41FA5}">
                      <a16:colId xmlns:a16="http://schemas.microsoft.com/office/drawing/2014/main" val="3684518266"/>
                    </a:ext>
                  </a:extLst>
                </a:gridCol>
                <a:gridCol w="1988716">
                  <a:extLst>
                    <a:ext uri="{9D8B030D-6E8A-4147-A177-3AD203B41FA5}">
                      <a16:colId xmlns:a16="http://schemas.microsoft.com/office/drawing/2014/main" val="4113310"/>
                    </a:ext>
                  </a:extLst>
                </a:gridCol>
              </a:tblGrid>
              <a:tr h="1087462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879541"/>
                  </a:ext>
                </a:extLst>
              </a:tr>
              <a:tr h="845332">
                <a:tc>
                  <a:txBody>
                    <a:bodyPr/>
                    <a:lstStyle/>
                    <a:p>
                      <a:r>
                        <a:rPr lang="sl-SI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277275"/>
                  </a:ext>
                </a:extLst>
              </a:tr>
              <a:tr h="845332">
                <a:tc>
                  <a:txBody>
                    <a:bodyPr/>
                    <a:lstStyle/>
                    <a:p>
                      <a:r>
                        <a:rPr lang="sl-SI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822782"/>
                  </a:ext>
                </a:extLst>
              </a:tr>
              <a:tr h="845332">
                <a:tc>
                  <a:txBody>
                    <a:bodyPr/>
                    <a:lstStyle/>
                    <a:p>
                      <a:r>
                        <a:rPr lang="sl-SI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885512"/>
                  </a:ext>
                </a:extLst>
              </a:tr>
              <a:tr h="845332">
                <a:tc>
                  <a:txBody>
                    <a:bodyPr/>
                    <a:lstStyle/>
                    <a:p>
                      <a:r>
                        <a:rPr lang="sl-SI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326692"/>
                  </a:ext>
                </a:extLst>
              </a:tr>
              <a:tr h="845332">
                <a:tc>
                  <a:txBody>
                    <a:bodyPr/>
                    <a:lstStyle/>
                    <a:p>
                      <a:r>
                        <a:rPr lang="sl-SI" dirty="0"/>
                        <a:t>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147596"/>
                  </a:ext>
                </a:extLst>
              </a:tr>
            </a:tbl>
          </a:graphicData>
        </a:graphic>
      </p:graphicFrame>
      <p:sp>
        <p:nvSpPr>
          <p:cNvPr id="15" name="Rectangle 8">
            <a:extLst>
              <a:ext uri="{FF2B5EF4-FFF2-40B4-BE49-F238E27FC236}">
                <a16:creationId xmlns:a16="http://schemas.microsoft.com/office/drawing/2014/main" id="{1C3F7A94-D5F8-43D7-809E-1DE6AEA24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469" y="2520802"/>
            <a:ext cx="543967" cy="51297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 dirty="0"/>
          </a:p>
        </p:txBody>
      </p:sp>
      <p:sp>
        <p:nvSpPr>
          <p:cNvPr id="17" name="AutoShape 14">
            <a:extLst>
              <a:ext uri="{FF2B5EF4-FFF2-40B4-BE49-F238E27FC236}">
                <a16:creationId xmlns:a16="http://schemas.microsoft.com/office/drawing/2014/main" id="{7C2938D4-72B3-447A-9219-5DD558E3A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752" y="3343950"/>
            <a:ext cx="981399" cy="563379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 dirty="0"/>
          </a:p>
        </p:txBody>
      </p:sp>
      <p:sp>
        <p:nvSpPr>
          <p:cNvPr id="18" name="Oval 12">
            <a:extLst>
              <a:ext uri="{FF2B5EF4-FFF2-40B4-BE49-F238E27FC236}">
                <a16:creationId xmlns:a16="http://schemas.microsoft.com/office/drawing/2014/main" id="{3B5E5D4A-AE86-4C36-83F7-F6294DA66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027" y="5074758"/>
            <a:ext cx="641409" cy="563379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l-SI" dirty="0"/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423D582A-73D6-4B4A-B49F-A7D4A5A58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2752" y="5750303"/>
            <a:ext cx="928732" cy="989302"/>
          </a:xfrm>
          <a:prstGeom prst="rect">
            <a:avLst/>
          </a:prstGeom>
        </p:spPr>
      </p:pic>
      <p:pic>
        <p:nvPicPr>
          <p:cNvPr id="20" name="Slika 19">
            <a:extLst>
              <a:ext uri="{FF2B5EF4-FFF2-40B4-BE49-F238E27FC236}">
                <a16:creationId xmlns:a16="http://schemas.microsoft.com/office/drawing/2014/main" id="{36961F71-A8A0-44EE-A0B7-75750155C9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0990" y="4076483"/>
            <a:ext cx="1304922" cy="756804"/>
          </a:xfrm>
          <a:prstGeom prst="rect">
            <a:avLst/>
          </a:prstGeom>
        </p:spPr>
      </p:pic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7B01E856-07DB-4D20-8821-D05FEA2EB539}"/>
              </a:ext>
            </a:extLst>
          </p:cNvPr>
          <p:cNvSpPr txBox="1"/>
          <p:nvPr/>
        </p:nvSpPr>
        <p:spPr>
          <a:xfrm>
            <a:off x="4145871" y="1482571"/>
            <a:ext cx="1518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KATERI LIK JE NA SLIKI?</a:t>
            </a:r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A76F1C5C-FA02-447B-BA4D-47F757A3AF58}"/>
              </a:ext>
            </a:extLst>
          </p:cNvPr>
          <p:cNvSpPr txBox="1"/>
          <p:nvPr/>
        </p:nvSpPr>
        <p:spPr>
          <a:xfrm>
            <a:off x="3965583" y="2610425"/>
            <a:ext cx="1402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KVADRAT</a:t>
            </a:r>
          </a:p>
        </p:txBody>
      </p:sp>
      <p:sp>
        <p:nvSpPr>
          <p:cNvPr id="23" name="PoljeZBesedilom 22">
            <a:extLst>
              <a:ext uri="{FF2B5EF4-FFF2-40B4-BE49-F238E27FC236}">
                <a16:creationId xmlns:a16="http://schemas.microsoft.com/office/drawing/2014/main" id="{65E6FCC9-B4F1-4352-BAB9-52875957E22B}"/>
              </a:ext>
            </a:extLst>
          </p:cNvPr>
          <p:cNvSpPr txBox="1"/>
          <p:nvPr/>
        </p:nvSpPr>
        <p:spPr>
          <a:xfrm>
            <a:off x="3907879" y="3302281"/>
            <a:ext cx="2167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ENAKOSTRANIČNI TRIKOTNIK</a:t>
            </a:r>
          </a:p>
        </p:txBody>
      </p:sp>
      <p:sp>
        <p:nvSpPr>
          <p:cNvPr id="24" name="PoljeZBesedilom 23">
            <a:extLst>
              <a:ext uri="{FF2B5EF4-FFF2-40B4-BE49-F238E27FC236}">
                <a16:creationId xmlns:a16="http://schemas.microsoft.com/office/drawing/2014/main" id="{9BCB54D6-63AE-4E12-8075-72ABCBA1A20A}"/>
              </a:ext>
            </a:extLst>
          </p:cNvPr>
          <p:cNvSpPr txBox="1"/>
          <p:nvPr/>
        </p:nvSpPr>
        <p:spPr>
          <a:xfrm>
            <a:off x="3988545" y="4331227"/>
            <a:ext cx="169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ELIPSA</a:t>
            </a:r>
          </a:p>
        </p:txBody>
      </p:sp>
      <p:sp>
        <p:nvSpPr>
          <p:cNvPr id="25" name="PoljeZBesedilom 24">
            <a:extLst>
              <a:ext uri="{FF2B5EF4-FFF2-40B4-BE49-F238E27FC236}">
                <a16:creationId xmlns:a16="http://schemas.microsoft.com/office/drawing/2014/main" id="{ACD102E8-604D-4D13-8A11-D404CF5910B3}"/>
              </a:ext>
            </a:extLst>
          </p:cNvPr>
          <p:cNvSpPr txBox="1"/>
          <p:nvPr/>
        </p:nvSpPr>
        <p:spPr>
          <a:xfrm>
            <a:off x="3941423" y="5113306"/>
            <a:ext cx="13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KROG</a:t>
            </a:r>
          </a:p>
        </p:txBody>
      </p:sp>
      <p:sp>
        <p:nvSpPr>
          <p:cNvPr id="26" name="PoljeZBesedilom 25">
            <a:extLst>
              <a:ext uri="{FF2B5EF4-FFF2-40B4-BE49-F238E27FC236}">
                <a16:creationId xmlns:a16="http://schemas.microsoft.com/office/drawing/2014/main" id="{C7B41D10-6ADA-4A4F-93CB-66FCECE400E3}"/>
              </a:ext>
            </a:extLst>
          </p:cNvPr>
          <p:cNvSpPr txBox="1"/>
          <p:nvPr/>
        </p:nvSpPr>
        <p:spPr>
          <a:xfrm>
            <a:off x="3917832" y="5841630"/>
            <a:ext cx="1567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PRAVILNI ŠESTKOTNIK</a:t>
            </a:r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118DF1B6-9931-430C-BF06-628CD541E31A}"/>
              </a:ext>
            </a:extLst>
          </p:cNvPr>
          <p:cNvSpPr txBox="1"/>
          <p:nvPr/>
        </p:nvSpPr>
        <p:spPr>
          <a:xfrm>
            <a:off x="6075570" y="1482571"/>
            <a:ext cx="1841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KOLIKO STRANIC IMA?</a:t>
            </a:r>
          </a:p>
        </p:txBody>
      </p:sp>
      <p:sp>
        <p:nvSpPr>
          <p:cNvPr id="28" name="PoljeZBesedilom 27">
            <a:extLst>
              <a:ext uri="{FF2B5EF4-FFF2-40B4-BE49-F238E27FC236}">
                <a16:creationId xmlns:a16="http://schemas.microsoft.com/office/drawing/2014/main" id="{B616B299-BF3B-41BC-8572-17CA49DB9A66}"/>
              </a:ext>
            </a:extLst>
          </p:cNvPr>
          <p:cNvSpPr txBox="1"/>
          <p:nvPr/>
        </p:nvSpPr>
        <p:spPr>
          <a:xfrm>
            <a:off x="6237331" y="2732282"/>
            <a:ext cx="106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4</a:t>
            </a:r>
          </a:p>
        </p:txBody>
      </p: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DA9E2919-79DD-4371-BFC0-B74F2B6C6F68}"/>
              </a:ext>
            </a:extLst>
          </p:cNvPr>
          <p:cNvSpPr txBox="1"/>
          <p:nvPr/>
        </p:nvSpPr>
        <p:spPr>
          <a:xfrm>
            <a:off x="6237331" y="3483298"/>
            <a:ext cx="12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3</a:t>
            </a:r>
          </a:p>
        </p:txBody>
      </p:sp>
      <p:sp>
        <p:nvSpPr>
          <p:cNvPr id="30" name="PoljeZBesedilom 29">
            <a:extLst>
              <a:ext uri="{FF2B5EF4-FFF2-40B4-BE49-F238E27FC236}">
                <a16:creationId xmlns:a16="http://schemas.microsoft.com/office/drawing/2014/main" id="{FD29FD00-EBF7-496F-9FD2-02529AB0834F}"/>
              </a:ext>
            </a:extLst>
          </p:cNvPr>
          <p:cNvSpPr txBox="1"/>
          <p:nvPr/>
        </p:nvSpPr>
        <p:spPr>
          <a:xfrm>
            <a:off x="6274720" y="6060288"/>
            <a:ext cx="8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6</a:t>
            </a:r>
          </a:p>
        </p:txBody>
      </p:sp>
      <p:sp>
        <p:nvSpPr>
          <p:cNvPr id="31" name="PoljeZBesedilom 30">
            <a:extLst>
              <a:ext uri="{FF2B5EF4-FFF2-40B4-BE49-F238E27FC236}">
                <a16:creationId xmlns:a16="http://schemas.microsoft.com/office/drawing/2014/main" id="{1B38998D-9227-49D9-8588-DBEF1F3C01D1}"/>
              </a:ext>
            </a:extLst>
          </p:cNvPr>
          <p:cNvSpPr txBox="1"/>
          <p:nvPr/>
        </p:nvSpPr>
        <p:spPr>
          <a:xfrm>
            <a:off x="6159268" y="4265334"/>
            <a:ext cx="1216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nima stranic</a:t>
            </a:r>
          </a:p>
        </p:txBody>
      </p:sp>
      <p:sp>
        <p:nvSpPr>
          <p:cNvPr id="32" name="PoljeZBesedilom 31">
            <a:extLst>
              <a:ext uri="{FF2B5EF4-FFF2-40B4-BE49-F238E27FC236}">
                <a16:creationId xmlns:a16="http://schemas.microsoft.com/office/drawing/2014/main" id="{771092E0-3797-4951-BC92-EA953B29A641}"/>
              </a:ext>
            </a:extLst>
          </p:cNvPr>
          <p:cNvSpPr txBox="1"/>
          <p:nvPr/>
        </p:nvSpPr>
        <p:spPr>
          <a:xfrm>
            <a:off x="6187605" y="5052263"/>
            <a:ext cx="994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nima stranic</a:t>
            </a:r>
          </a:p>
        </p:txBody>
      </p:sp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DFB74EC4-C5F9-4546-BAF1-ADC2A664BD0E}"/>
              </a:ext>
            </a:extLst>
          </p:cNvPr>
          <p:cNvSpPr txBox="1"/>
          <p:nvPr/>
        </p:nvSpPr>
        <p:spPr>
          <a:xfrm>
            <a:off x="7998781" y="1544715"/>
            <a:ext cx="179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KOLIKO OGLIŠČ IMA?</a:t>
            </a:r>
          </a:p>
        </p:txBody>
      </p:sp>
      <p:sp>
        <p:nvSpPr>
          <p:cNvPr id="34" name="PoljeZBesedilom 33">
            <a:extLst>
              <a:ext uri="{FF2B5EF4-FFF2-40B4-BE49-F238E27FC236}">
                <a16:creationId xmlns:a16="http://schemas.microsoft.com/office/drawing/2014/main" id="{3ECF59F1-26F4-4704-BACE-584F6CF69D14}"/>
              </a:ext>
            </a:extLst>
          </p:cNvPr>
          <p:cNvSpPr txBox="1"/>
          <p:nvPr/>
        </p:nvSpPr>
        <p:spPr>
          <a:xfrm>
            <a:off x="8194089" y="281047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4</a:t>
            </a:r>
          </a:p>
        </p:txBody>
      </p:sp>
      <p:sp>
        <p:nvSpPr>
          <p:cNvPr id="35" name="PoljeZBesedilom 34">
            <a:extLst>
              <a:ext uri="{FF2B5EF4-FFF2-40B4-BE49-F238E27FC236}">
                <a16:creationId xmlns:a16="http://schemas.microsoft.com/office/drawing/2014/main" id="{B4CF5082-E415-4D53-B920-DD329A89B893}"/>
              </a:ext>
            </a:extLst>
          </p:cNvPr>
          <p:cNvSpPr txBox="1"/>
          <p:nvPr/>
        </p:nvSpPr>
        <p:spPr>
          <a:xfrm>
            <a:off x="8223385" y="3471338"/>
            <a:ext cx="12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3</a:t>
            </a:r>
          </a:p>
        </p:txBody>
      </p:sp>
      <p:sp>
        <p:nvSpPr>
          <p:cNvPr id="36" name="PoljeZBesedilom 35">
            <a:extLst>
              <a:ext uri="{FF2B5EF4-FFF2-40B4-BE49-F238E27FC236}">
                <a16:creationId xmlns:a16="http://schemas.microsoft.com/office/drawing/2014/main" id="{A90E5CBE-CA2C-4E89-B470-E6F8D654A7FE}"/>
              </a:ext>
            </a:extLst>
          </p:cNvPr>
          <p:cNvSpPr txBox="1"/>
          <p:nvPr/>
        </p:nvSpPr>
        <p:spPr>
          <a:xfrm>
            <a:off x="8078680" y="4300658"/>
            <a:ext cx="89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nima oglišč</a:t>
            </a:r>
          </a:p>
        </p:txBody>
      </p:sp>
      <p:sp>
        <p:nvSpPr>
          <p:cNvPr id="37" name="PoljeZBesedilom 36">
            <a:extLst>
              <a:ext uri="{FF2B5EF4-FFF2-40B4-BE49-F238E27FC236}">
                <a16:creationId xmlns:a16="http://schemas.microsoft.com/office/drawing/2014/main" id="{E268BA74-5CB6-4769-80E4-F2C0C43C0A97}"/>
              </a:ext>
            </a:extLst>
          </p:cNvPr>
          <p:cNvSpPr txBox="1"/>
          <p:nvPr/>
        </p:nvSpPr>
        <p:spPr>
          <a:xfrm>
            <a:off x="8083575" y="5140290"/>
            <a:ext cx="1109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nima oglišč</a:t>
            </a:r>
          </a:p>
        </p:txBody>
      </p:sp>
      <p:sp>
        <p:nvSpPr>
          <p:cNvPr id="38" name="PoljeZBesedilom 37">
            <a:extLst>
              <a:ext uri="{FF2B5EF4-FFF2-40B4-BE49-F238E27FC236}">
                <a16:creationId xmlns:a16="http://schemas.microsoft.com/office/drawing/2014/main" id="{D716F267-19CF-4EB7-A0FF-6BB1B3F45655}"/>
              </a:ext>
            </a:extLst>
          </p:cNvPr>
          <p:cNvSpPr txBox="1"/>
          <p:nvPr/>
        </p:nvSpPr>
        <p:spPr>
          <a:xfrm>
            <a:off x="8066982" y="6072725"/>
            <a:ext cx="8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6</a:t>
            </a:r>
          </a:p>
        </p:txBody>
      </p:sp>
      <p:pic>
        <p:nvPicPr>
          <p:cNvPr id="2052" name="Picture 4" descr="Thinking Image Du Blog Zezete Kids Clipart For Transparent - Kid ...">
            <a:extLst>
              <a:ext uri="{FF2B5EF4-FFF2-40B4-BE49-F238E27FC236}">
                <a16:creationId xmlns:a16="http://schemas.microsoft.com/office/drawing/2014/main" id="{300F0771-5DCC-4982-A81B-FF4183B46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743" y="141656"/>
            <a:ext cx="2133746" cy="209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98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47634B0-0D8A-4443-B301-B0661E68C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074" y="1641409"/>
            <a:ext cx="4270248" cy="704087"/>
          </a:xfrm>
        </p:spPr>
        <p:txBody>
          <a:bodyPr/>
          <a:lstStyle/>
          <a:p>
            <a:r>
              <a:rPr lang="sl-SI" dirty="0"/>
              <a:t>kvadrat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DC98220-F6CD-4914-9B73-10B8408AF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65746" y="2286730"/>
            <a:ext cx="4270248" cy="2596776"/>
          </a:xfrm>
        </p:spPr>
        <p:txBody>
          <a:bodyPr/>
          <a:lstStyle/>
          <a:p>
            <a:r>
              <a:rPr lang="sl-SI" dirty="0"/>
              <a:t>Ima 4 prave kote.</a:t>
            </a:r>
          </a:p>
          <a:p>
            <a:r>
              <a:rPr lang="sl-SI" dirty="0"/>
              <a:t>Je pravokotnik.</a:t>
            </a:r>
          </a:p>
          <a:p>
            <a:r>
              <a:rPr lang="sl-SI" dirty="0"/>
              <a:t>Ima 4 skladne stranice.</a:t>
            </a:r>
          </a:p>
          <a:p>
            <a:r>
              <a:rPr lang="sl-SI" dirty="0"/>
              <a:t>Je kvadrat.                                                         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F7BE48C3-A179-45C7-B117-79F6DA00D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2994" y="2345496"/>
            <a:ext cx="4253484" cy="2596776"/>
          </a:xfrm>
        </p:spPr>
        <p:txBody>
          <a:bodyPr/>
          <a:lstStyle/>
          <a:p>
            <a:r>
              <a:rPr lang="sl-SI" dirty="0"/>
              <a:t>Ima 4 prave kote.</a:t>
            </a:r>
          </a:p>
          <a:p>
            <a:r>
              <a:rPr lang="sl-SI" dirty="0"/>
              <a:t>Je pravokotnik.</a:t>
            </a:r>
          </a:p>
          <a:p>
            <a:r>
              <a:rPr lang="sl-SI" dirty="0"/>
              <a:t>Nasprotni stranici sta skladni.</a:t>
            </a:r>
          </a:p>
          <a:p>
            <a:r>
              <a:rPr lang="sl-SI" dirty="0"/>
              <a:t>Ni kvadrat.</a:t>
            </a:r>
          </a:p>
          <a:p>
            <a:endParaRPr lang="sl-SI" dirty="0"/>
          </a:p>
        </p:txBody>
      </p:sp>
      <p:sp>
        <p:nvSpPr>
          <p:cNvPr id="6" name="Označba mesta besedila 5">
            <a:extLst>
              <a:ext uri="{FF2B5EF4-FFF2-40B4-BE49-F238E27FC236}">
                <a16:creationId xmlns:a16="http://schemas.microsoft.com/office/drawing/2014/main" id="{333721FE-A3D7-4E19-93A2-CD02A48E36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50002" y="1604938"/>
            <a:ext cx="4270248" cy="704087"/>
          </a:xfrm>
        </p:spPr>
        <p:txBody>
          <a:bodyPr/>
          <a:lstStyle/>
          <a:p>
            <a:r>
              <a:rPr lang="sl-SI" dirty="0"/>
              <a:t>pravokotnik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636B313-42C5-4079-B171-7824DBEF9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16" y="243144"/>
            <a:ext cx="11860567" cy="1188720"/>
          </a:xfrm>
        </p:spPr>
        <p:txBody>
          <a:bodyPr>
            <a:normAutofit/>
          </a:bodyPr>
          <a:lstStyle/>
          <a:p>
            <a:r>
              <a:rPr lang="sl-SI" dirty="0"/>
              <a:t>RAZMISLI, v čem sta si podobna in v čem se razlikujeta kvadrat in pravokotnik.</a:t>
            </a:r>
          </a:p>
        </p:txBody>
      </p:sp>
      <p:pic>
        <p:nvPicPr>
          <p:cNvPr id="4098" name="Picture 2" descr="PRAVOKOTNIK">
            <a:extLst>
              <a:ext uri="{FF2B5EF4-FFF2-40B4-BE49-F238E27FC236}">
                <a16:creationId xmlns:a16="http://schemas.microsoft.com/office/drawing/2014/main" id="{BBBBC254-F6EC-4BA2-8781-E86D63CE2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1907" y="2286730"/>
            <a:ext cx="2354489" cy="159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KVADRAT">
            <a:extLst>
              <a:ext uri="{FF2B5EF4-FFF2-40B4-BE49-F238E27FC236}">
                <a16:creationId xmlns:a16="http://schemas.microsoft.com/office/drawing/2014/main" id="{0887C9A5-01C3-48E4-87CC-713EFB289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04" y="2345496"/>
            <a:ext cx="1549607" cy="15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>
            <a:extLst>
              <a:ext uri="{FF2B5EF4-FFF2-40B4-BE49-F238E27FC236}">
                <a16:creationId xmlns:a16="http://schemas.microsoft.com/office/drawing/2014/main" id="{DB288251-2D7F-4C82-BE1E-5DC7A5117D18}"/>
              </a:ext>
            </a:extLst>
          </p:cNvPr>
          <p:cNvSpPr txBox="1"/>
          <p:nvPr/>
        </p:nvSpPr>
        <p:spPr>
          <a:xfrm>
            <a:off x="1180730" y="5195966"/>
            <a:ext cx="917951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b="1" dirty="0">
                <a:solidFill>
                  <a:schemeClr val="accent2"/>
                </a:solidFill>
              </a:rPr>
              <a:t>Pri kvadratu in pravokotniku sta sosednji stranici pravokotni, nasprotni pa vzporedni.</a:t>
            </a:r>
          </a:p>
        </p:txBody>
      </p:sp>
    </p:spTree>
    <p:extLst>
      <p:ext uri="{BB962C8B-B14F-4D97-AF65-F5344CB8AC3E}">
        <p14:creationId xmlns:p14="http://schemas.microsoft.com/office/powerpoint/2010/main" val="384133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68680D-90A4-4064-AB3F-94E53D658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805" y="201286"/>
            <a:ext cx="7729728" cy="524560"/>
          </a:xfrm>
        </p:spPr>
        <p:txBody>
          <a:bodyPr>
            <a:normAutofit fontScale="90000"/>
          </a:bodyPr>
          <a:lstStyle/>
          <a:p>
            <a:r>
              <a:rPr lang="sl-SI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NAČRTOVANJE KVADRATA</a:t>
            </a:r>
          </a:p>
        </p:txBody>
      </p:sp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74F61886-91F9-4DE1-9DFB-A856D25FBA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618" t="19019" r="64800" b="47397"/>
          <a:stretch/>
        </p:blipFill>
        <p:spPr>
          <a:xfrm>
            <a:off x="1749467" y="963345"/>
            <a:ext cx="1455371" cy="1427751"/>
          </a:xfrm>
          <a:prstGeom prst="rect">
            <a:avLst/>
          </a:prstGeom>
          <a:ln w="19050">
            <a:solidFill>
              <a:schemeClr val="tx2"/>
            </a:solidFill>
          </a:ln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1EFC15D5-CE8A-44B9-B86B-8290EAF91A9B}"/>
              </a:ext>
            </a:extLst>
          </p:cNvPr>
          <p:cNvSpPr txBox="1"/>
          <p:nvPr/>
        </p:nvSpPr>
        <p:spPr>
          <a:xfrm>
            <a:off x="2282127" y="5623803"/>
            <a:ext cx="88678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KLIKNI NA SPODNJO POVEZAVO IN SI OGLEJ POSNETEK NAČRTOVNJA KVADRATA.</a:t>
            </a:r>
          </a:p>
        </p:txBody>
      </p:sp>
      <p:sp>
        <p:nvSpPr>
          <p:cNvPr id="7" name="Puščica: dol 6">
            <a:extLst>
              <a:ext uri="{FF2B5EF4-FFF2-40B4-BE49-F238E27FC236}">
                <a16:creationId xmlns:a16="http://schemas.microsoft.com/office/drawing/2014/main" id="{44846424-D039-4BC3-A6D1-444FDB964AD1}"/>
              </a:ext>
            </a:extLst>
          </p:cNvPr>
          <p:cNvSpPr/>
          <p:nvPr/>
        </p:nvSpPr>
        <p:spPr>
          <a:xfrm>
            <a:off x="4825877" y="5931946"/>
            <a:ext cx="296540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4" name="Picture 2" descr="7 Ways You Can Get More Sales with Whiteboard Animation | GingerVideo">
            <a:extLst>
              <a:ext uri="{FF2B5EF4-FFF2-40B4-BE49-F238E27FC236}">
                <a16:creationId xmlns:a16="http://schemas.microsoft.com/office/drawing/2014/main" id="{FA265D1A-27FD-4ADB-9D35-7DF9326E0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7" y="5719012"/>
            <a:ext cx="1686560" cy="1002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jeZBesedilom 2">
            <a:extLst>
              <a:ext uri="{FF2B5EF4-FFF2-40B4-BE49-F238E27FC236}">
                <a16:creationId xmlns:a16="http://schemas.microsoft.com/office/drawing/2014/main" id="{96A75B89-C094-4468-AAAE-63F99FE8C7E2}"/>
              </a:ext>
            </a:extLst>
          </p:cNvPr>
          <p:cNvSpPr txBox="1"/>
          <p:nvPr/>
        </p:nvSpPr>
        <p:spPr>
          <a:xfrm>
            <a:off x="3275860" y="864865"/>
            <a:ext cx="86557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/>
              <a:t>Načrtovanje kvadrata s stranico a = 4 cm</a:t>
            </a:r>
          </a:p>
          <a:p>
            <a:endParaRPr lang="sl-SI" dirty="0"/>
          </a:p>
          <a:p>
            <a:r>
              <a:rPr lang="sl-SI" dirty="0"/>
              <a:t>Narišeš premico in označiš točko A.</a:t>
            </a:r>
          </a:p>
          <a:p>
            <a:r>
              <a:rPr lang="sl-SI" dirty="0"/>
              <a:t>V šestilu odmeriš 4 cm.</a:t>
            </a:r>
          </a:p>
          <a:p>
            <a:r>
              <a:rPr lang="sl-SI" dirty="0"/>
              <a:t>Šestilo zapičiš v točko A in na premici odmeriš 4 cm ter označiš točko B.</a:t>
            </a:r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Iz točk A in B z </a:t>
            </a:r>
            <a:r>
              <a:rPr lang="sl-SI" dirty="0" err="1"/>
              <a:t>geotrikotnikom</a:t>
            </a:r>
            <a:r>
              <a:rPr lang="sl-SI" dirty="0"/>
              <a:t> narišeš pravokotnici.</a:t>
            </a:r>
          </a:p>
          <a:p>
            <a:r>
              <a:rPr lang="sl-SI" dirty="0"/>
              <a:t>V šestilu zopet odmeriš 4 cm.</a:t>
            </a:r>
          </a:p>
          <a:p>
            <a:r>
              <a:rPr lang="sl-SI" dirty="0"/>
              <a:t>Šestilo zapičiš v točko A in na </a:t>
            </a:r>
            <a:r>
              <a:rPr lang="sl-SI" b="1" dirty="0"/>
              <a:t>pravokotnici</a:t>
            </a:r>
            <a:r>
              <a:rPr lang="sl-SI" dirty="0"/>
              <a:t> odmeriš 4 cm. Enako ponoviš v točki B.</a:t>
            </a:r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Točki, ki si ju dobil, povežeš in ju označiš s C in </a:t>
            </a:r>
            <a:r>
              <a:rPr lang="sl-SI" dirty="0" smtClean="0"/>
              <a:t>D.</a:t>
            </a:r>
            <a:endParaRPr lang="sl-SI" dirty="0"/>
          </a:p>
          <a:p>
            <a:r>
              <a:rPr lang="sl-SI" dirty="0"/>
              <a:t>Stranico kvadrata označiš z majhno pisano črko a.</a:t>
            </a:r>
          </a:p>
          <a:p>
            <a:pPr marL="342900" indent="-342900">
              <a:buAutoNum type="arabicPeriod"/>
            </a:pPr>
            <a:endParaRPr lang="sl-SI" dirty="0"/>
          </a:p>
        </p:txBody>
      </p:sp>
      <p:pic>
        <p:nvPicPr>
          <p:cNvPr id="8" name="Označba mesta vsebine 4">
            <a:extLst>
              <a:ext uri="{FF2B5EF4-FFF2-40B4-BE49-F238E27FC236}">
                <a16:creationId xmlns:a16="http://schemas.microsoft.com/office/drawing/2014/main" id="{4B92B52C-DDC3-48C3-9BC4-2AD75030E8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970" t="24737" r="7848" b="47397"/>
          <a:stretch/>
        </p:blipFill>
        <p:spPr>
          <a:xfrm>
            <a:off x="1726727" y="4151652"/>
            <a:ext cx="1478112" cy="132986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9" name="Označba mesta vsebine 4">
            <a:extLst>
              <a:ext uri="{FF2B5EF4-FFF2-40B4-BE49-F238E27FC236}">
                <a16:creationId xmlns:a16="http://schemas.microsoft.com/office/drawing/2014/main" id="{B35C90E6-EADE-47B4-9730-FDC8CAA2E8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98" t="19019" r="36140" b="51036"/>
          <a:stretch/>
        </p:blipFill>
        <p:spPr>
          <a:xfrm>
            <a:off x="1726727" y="2541851"/>
            <a:ext cx="1478112" cy="142707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5" name="Pravokotnik 14">
            <a:extLst>
              <a:ext uri="{FF2B5EF4-FFF2-40B4-BE49-F238E27FC236}">
                <a16:creationId xmlns:a16="http://schemas.microsoft.com/office/drawing/2014/main" id="{D4B86759-A0DA-4476-86DC-76EB0661A6DC}"/>
              </a:ext>
            </a:extLst>
          </p:cNvPr>
          <p:cNvSpPr/>
          <p:nvPr/>
        </p:nvSpPr>
        <p:spPr>
          <a:xfrm>
            <a:off x="2978368" y="6397729"/>
            <a:ext cx="479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4"/>
              </a:rPr>
              <a:t>https://www.youtube.com/watch?v=LzVB1OI7PSs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4299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92005B-5A5D-43D0-8142-8E94B8786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29" y="115981"/>
            <a:ext cx="7729728" cy="597239"/>
          </a:xfrm>
        </p:spPr>
        <p:txBody>
          <a:bodyPr>
            <a:normAutofit fontScale="90000"/>
          </a:bodyPr>
          <a:lstStyle/>
          <a:p>
            <a:r>
              <a:rPr lang="sl-SI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NAČRTOVANJE PRAVOKOTNIKA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3701E9D5-80C3-4655-A5C9-2DB340EF98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300" t="72209" r="36618" b="6687"/>
          <a:stretch/>
        </p:blipFill>
        <p:spPr>
          <a:xfrm>
            <a:off x="6610815" y="4139596"/>
            <a:ext cx="3311371" cy="1188720"/>
          </a:xfrm>
          <a:prstGeom prst="rect">
            <a:avLst/>
          </a:prstGeom>
        </p:spPr>
      </p:pic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4A435E06-7828-41F6-9E1F-5CF704B82956}"/>
              </a:ext>
            </a:extLst>
          </p:cNvPr>
          <p:cNvSpPr txBox="1"/>
          <p:nvPr/>
        </p:nvSpPr>
        <p:spPr>
          <a:xfrm>
            <a:off x="217858" y="5762318"/>
            <a:ext cx="938789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/>
              <a:t>KLIKNI NA SPODNJO POVEZAVO IN SI OGLEJ POSNETEK NAČRTOVANJA PRAVOKOTNIKA.</a:t>
            </a:r>
          </a:p>
        </p:txBody>
      </p:sp>
      <p:sp>
        <p:nvSpPr>
          <p:cNvPr id="13" name="Puščica: dol 12">
            <a:extLst>
              <a:ext uri="{FF2B5EF4-FFF2-40B4-BE49-F238E27FC236}">
                <a16:creationId xmlns:a16="http://schemas.microsoft.com/office/drawing/2014/main" id="{92D92E93-92A0-4834-B95B-DD5129D9F571}"/>
              </a:ext>
            </a:extLst>
          </p:cNvPr>
          <p:cNvSpPr/>
          <p:nvPr/>
        </p:nvSpPr>
        <p:spPr>
          <a:xfrm>
            <a:off x="5219951" y="6131650"/>
            <a:ext cx="204306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pic>
        <p:nvPicPr>
          <p:cNvPr id="12" name="Picture 2" descr="7 Ways You Can Get More Sales with Whiteboard Animation | GingerVideo">
            <a:extLst>
              <a:ext uri="{FF2B5EF4-FFF2-40B4-BE49-F238E27FC236}">
                <a16:creationId xmlns:a16="http://schemas.microsoft.com/office/drawing/2014/main" id="{B593C704-510D-4614-81D9-9BAF4A87C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511" y="5559302"/>
            <a:ext cx="1519827" cy="903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5A254AB-8498-429E-83A5-BA4BEF466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11" y="1114526"/>
            <a:ext cx="3311371" cy="26318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7200" dirty="0"/>
          </a:p>
          <a:p>
            <a:pPr marL="0" indent="0">
              <a:buNone/>
            </a:pPr>
            <a:endParaRPr lang="sl-SI" sz="7200" dirty="0"/>
          </a:p>
          <a:p>
            <a:pPr marL="0" indent="0">
              <a:buNone/>
            </a:pPr>
            <a:endParaRPr lang="sl-SI" sz="7200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544660A3-44FA-49D6-8220-BF0364B47F5F}"/>
              </a:ext>
            </a:extLst>
          </p:cNvPr>
          <p:cNvSpPr txBox="1"/>
          <p:nvPr/>
        </p:nvSpPr>
        <p:spPr>
          <a:xfrm>
            <a:off x="387539" y="942160"/>
            <a:ext cx="820888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/>
              <a:t>Načrtovanje pravokotnika s stranicama a = 5 cm in b = 3 cm</a:t>
            </a:r>
          </a:p>
          <a:p>
            <a:endParaRPr lang="sl-SI" b="1" dirty="0"/>
          </a:p>
          <a:p>
            <a:r>
              <a:rPr lang="sl-SI" dirty="0"/>
              <a:t>Narišeš premico in označiš točko A.</a:t>
            </a:r>
          </a:p>
          <a:p>
            <a:r>
              <a:rPr lang="sl-SI" dirty="0"/>
              <a:t>V šestilu </a:t>
            </a:r>
            <a:r>
              <a:rPr lang="sl-SI" b="1" dirty="0">
                <a:solidFill>
                  <a:schemeClr val="accent5">
                    <a:lumMod val="75000"/>
                  </a:schemeClr>
                </a:solidFill>
              </a:rPr>
              <a:t>odmeriš 5 cm.</a:t>
            </a:r>
          </a:p>
          <a:p>
            <a:r>
              <a:rPr lang="sl-SI" dirty="0"/>
              <a:t>Šestilo zapičiš v točko A in odmeriš </a:t>
            </a:r>
            <a:r>
              <a:rPr lang="sl-SI" b="1" dirty="0">
                <a:solidFill>
                  <a:schemeClr val="accent5">
                    <a:lumMod val="75000"/>
                  </a:schemeClr>
                </a:solidFill>
              </a:rPr>
              <a:t>5 cm </a:t>
            </a:r>
            <a:r>
              <a:rPr lang="sl-SI" dirty="0"/>
              <a:t>ter označiš točko B.</a:t>
            </a:r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Iz točke A in B z </a:t>
            </a:r>
            <a:r>
              <a:rPr lang="sl-SI" dirty="0" err="1"/>
              <a:t>geotrikotnikom</a:t>
            </a:r>
            <a:r>
              <a:rPr lang="sl-SI" dirty="0"/>
              <a:t> narišeš pravokotnici.</a:t>
            </a:r>
          </a:p>
          <a:p>
            <a:r>
              <a:rPr lang="sl-SI" dirty="0"/>
              <a:t>V šestilu </a:t>
            </a:r>
            <a:r>
              <a:rPr lang="sl-SI" b="1" dirty="0">
                <a:solidFill>
                  <a:schemeClr val="accent5">
                    <a:lumMod val="75000"/>
                  </a:schemeClr>
                </a:solidFill>
              </a:rPr>
              <a:t>odmeriš 3 cm.</a:t>
            </a:r>
          </a:p>
          <a:p>
            <a:r>
              <a:rPr lang="sl-SI" dirty="0"/>
              <a:t>Šestilo zapičiš v točko A in na pravokotnici odmeriš </a:t>
            </a:r>
            <a:r>
              <a:rPr lang="sl-SI" b="1" dirty="0">
                <a:solidFill>
                  <a:schemeClr val="accent5">
                    <a:lumMod val="75000"/>
                  </a:schemeClr>
                </a:solidFill>
              </a:rPr>
              <a:t>3 cm. </a:t>
            </a:r>
            <a:r>
              <a:rPr lang="sl-SI" dirty="0"/>
              <a:t>Enako ponoviš v točki B. </a:t>
            </a:r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Točki, ki si jih dobil, povežeš in ju označiš s C in D.</a:t>
            </a:r>
          </a:p>
          <a:p>
            <a:r>
              <a:rPr lang="sl-SI" dirty="0"/>
              <a:t>Stranici pravokotnika označiš z majhnima pisanima črkama a in b.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2BBE6FD8-09F6-4523-8F0F-F4EBF5FE970D}"/>
              </a:ext>
            </a:extLst>
          </p:cNvPr>
          <p:cNvSpPr txBox="1"/>
          <p:nvPr/>
        </p:nvSpPr>
        <p:spPr>
          <a:xfrm>
            <a:off x="7797674" y="1794835"/>
            <a:ext cx="385870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b="1" dirty="0">
                <a:solidFill>
                  <a:schemeClr val="accent5">
                    <a:lumMod val="75000"/>
                  </a:schemeClr>
                </a:solidFill>
              </a:rPr>
              <a:t>PAZI: Pravokotnik ima po dve stranici enako dolgi!</a:t>
            </a:r>
          </a:p>
        </p:txBody>
      </p:sp>
      <p:sp>
        <p:nvSpPr>
          <p:cNvPr id="16" name="Pravokotnik 15">
            <a:extLst>
              <a:ext uri="{FF2B5EF4-FFF2-40B4-BE49-F238E27FC236}">
                <a16:creationId xmlns:a16="http://schemas.microsoft.com/office/drawing/2014/main" id="{1B4D0B92-593A-4A78-B9FE-17EB001BE19C}"/>
              </a:ext>
            </a:extLst>
          </p:cNvPr>
          <p:cNvSpPr/>
          <p:nvPr/>
        </p:nvSpPr>
        <p:spPr>
          <a:xfrm>
            <a:off x="2397048" y="6462542"/>
            <a:ext cx="5029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4"/>
              </a:rPr>
              <a:t>https://www.youtube.com/watch?v=AI_bGHtW2mg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4220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7" grpId="0" animBg="1"/>
      <p:bldP spid="16" grpId="0"/>
    </p:bldLst>
  </p:timing>
</p:sld>
</file>

<file path=ppt/theme/theme1.xml><?xml version="1.0" encoding="utf-8"?>
<a:theme xmlns:a="http://schemas.openxmlformats.org/drawingml/2006/main" name="Paket">
  <a:themeElements>
    <a:clrScheme name="Rumena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779</TotalTime>
  <Words>433</Words>
  <Application>Microsoft Office PowerPoint</Application>
  <PresentationFormat>Širokozaslonsko</PresentationFormat>
  <Paragraphs>92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Paket</vt:lpstr>
      <vt:lpstr>Načrtovanje kvadrata in pravokotnika</vt:lpstr>
      <vt:lpstr>Najprej ponovi, kar že veš o kvadratu in pravokotniku.  </vt:lpstr>
      <vt:lpstr>Oglej si še ostale like in razmisli:</vt:lpstr>
      <vt:lpstr>RAZMISLI, v čem sta si podobna in v čem se razlikujeta kvadrat in pravokotnik.</vt:lpstr>
      <vt:lpstr>NAČRTOVANJE KVADRATA</vt:lpstr>
      <vt:lpstr>NAČRTOVANJE PRAVOKOTNIKA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Načrtovanje kvadrata in pravokotnika</dc:title>
  <dc:creator>Hrvoje</dc:creator>
  <cp:lastModifiedBy>SIO</cp:lastModifiedBy>
  <cp:revision>105</cp:revision>
  <dcterms:created xsi:type="dcterms:W3CDTF">2020-04-18T11:48:02Z</dcterms:created>
  <dcterms:modified xsi:type="dcterms:W3CDTF">2020-04-23T07:19:21Z</dcterms:modified>
</cp:coreProperties>
</file>