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329" r:id="rId2"/>
    <p:sldId id="275" r:id="rId3"/>
    <p:sldId id="356" r:id="rId4"/>
    <p:sldId id="368" r:id="rId5"/>
    <p:sldId id="370" r:id="rId6"/>
    <p:sldId id="357" r:id="rId7"/>
    <p:sldId id="369" r:id="rId8"/>
    <p:sldId id="371" r:id="rId9"/>
    <p:sldId id="274" r:id="rId10"/>
    <p:sldId id="358" r:id="rId11"/>
    <p:sldId id="372" r:id="rId12"/>
    <p:sldId id="360" r:id="rId13"/>
    <p:sldId id="373" r:id="rId14"/>
    <p:sldId id="362" r:id="rId15"/>
    <p:sldId id="374" r:id="rId16"/>
    <p:sldId id="3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sek brez naslova" id="{5C5319CE-F9A4-41FF-91CA-99D2F664835F}">
          <p14:sldIdLst>
            <p14:sldId id="329"/>
            <p14:sldId id="275"/>
            <p14:sldId id="356"/>
            <p14:sldId id="368"/>
            <p14:sldId id="370"/>
            <p14:sldId id="357"/>
            <p14:sldId id="369"/>
            <p14:sldId id="371"/>
            <p14:sldId id="274"/>
            <p14:sldId id="358"/>
            <p14:sldId id="372"/>
            <p14:sldId id="360"/>
            <p14:sldId id="373"/>
            <p14:sldId id="362"/>
            <p14:sldId id="374"/>
            <p14:sldId id="3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00"/>
    <a:srgbClr val="F1C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437FB-EF72-4C37-A7FE-6BC6D4955305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68652-4022-4BD7-BA08-7BD8CB5DEC2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0605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68652-4022-4BD7-BA08-7BD8CB5DEC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047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68652-4022-4BD7-BA08-7BD8CB5DEC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141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68652-4022-4BD7-BA08-7BD8CB5DEC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843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68652-4022-4BD7-BA08-7BD8CB5DEC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309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68652-4022-4BD7-BA08-7BD8CB5DEC23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167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37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601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922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454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247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673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105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23719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7241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28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6AEE8-DE8A-4430-99C6-02F16BA7AFCE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449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6AEE8-DE8A-4430-99C6-02F16BA7AFCE}" type="datetimeFigureOut">
              <a:rPr lang="sl-SI" smtClean="0"/>
              <a:t>3. 05. 2020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82CCE-1CEF-4098-9015-2227E1DC1040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5395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CDDA517-4E2F-4DE4-B10E-705C07010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9379" y="3687904"/>
            <a:ext cx="6969440" cy="1514185"/>
          </a:xfrm>
        </p:spPr>
        <p:txBody>
          <a:bodyPr anchor="t">
            <a:noAutofit/>
          </a:bodyPr>
          <a:lstStyle/>
          <a:p>
            <a:r>
              <a:rPr lang="sl-SI" sz="7200" dirty="0">
                <a:solidFill>
                  <a:srgbClr val="000000"/>
                </a:solidFill>
                <a:latin typeface="Comic Sans MS" panose="030F0702030302020204" pitchFamily="66" charset="0"/>
              </a:rPr>
              <a:t>RAČUNAM DO 1000</a:t>
            </a:r>
          </a:p>
        </p:txBody>
      </p:sp>
      <p:sp>
        <p:nvSpPr>
          <p:cNvPr id="75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2" descr="LILI IN BINE 3, samostojni delovni zvezek za matematiko v 3 ...">
            <a:extLst>
              <a:ext uri="{FF2B5EF4-FFF2-40B4-BE49-F238E27FC236}">
                <a16:creationId xmlns:a16="http://schemas.microsoft.com/office/drawing/2014/main" id="{8F9D3BD1-0AA3-4965-9C14-8437573F8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0336" y="284833"/>
            <a:ext cx="2410331" cy="206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C210893B-83E5-496F-84FF-74377F206652}"/>
              </a:ext>
            </a:extLst>
          </p:cNvPr>
          <p:cNvSpPr txBox="1">
            <a:spLocks/>
          </p:cNvSpPr>
          <p:nvPr/>
        </p:nvSpPr>
        <p:spPr>
          <a:xfrm>
            <a:off x="5366005" y="5784839"/>
            <a:ext cx="5843450" cy="7883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sl-SI" sz="3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2" descr="Bitmoji Image">
            <a:extLst>
              <a:ext uri="{FF2B5EF4-FFF2-40B4-BE49-F238E27FC236}">
                <a16:creationId xmlns:a16="http://schemas.microsoft.com/office/drawing/2014/main" id="{9BBFA5E9-6E70-4437-8676-4F24AE357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181" y="2839031"/>
            <a:ext cx="3163437" cy="316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05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3F7B0E88-4B6A-4BC9-AD7F-0C716B6B9DCB}"/>
              </a:ext>
            </a:extLst>
          </p:cNvPr>
          <p:cNvSpPr/>
          <p:nvPr/>
        </p:nvSpPr>
        <p:spPr>
          <a:xfrm>
            <a:off x="908387" y="365125"/>
            <a:ext cx="10375226" cy="6127750"/>
          </a:xfrm>
          <a:prstGeom prst="rect">
            <a:avLst/>
          </a:prstGeom>
          <a:solidFill>
            <a:srgbClr val="F1CC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E325812A-B350-4358-B54C-0D6FD772C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0942" y="1770350"/>
            <a:ext cx="7625475" cy="3414392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81D102B-226D-4584-BDA7-08EA3E0D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76" y="435826"/>
            <a:ext cx="10515600" cy="1325563"/>
          </a:xfrm>
        </p:spPr>
        <p:txBody>
          <a:bodyPr/>
          <a:lstStyle/>
          <a:p>
            <a:r>
              <a:rPr lang="sl-SI" b="1" dirty="0"/>
              <a:t>PRIŠTEVAM ENICE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21E12C9-22BA-410F-A225-493EB666C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576" y="2381565"/>
            <a:ext cx="440573" cy="6778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A6B5C4E-E92C-42FE-839D-44ED1549E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575" y="3444981"/>
            <a:ext cx="440573" cy="6778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8D82F26-49CD-466C-98EE-75C42D222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576" y="2900965"/>
            <a:ext cx="440573" cy="677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B21B169-FFC3-4F86-BCC1-09A4F5D7A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5192" y="3936740"/>
            <a:ext cx="438950" cy="6706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4C7A32C-66C3-4591-B664-5E9099AB1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575" y="4508397"/>
            <a:ext cx="438950" cy="6706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BC385CB-0A70-4E57-BCAC-E18BF005F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575" y="5031031"/>
            <a:ext cx="438950" cy="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58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63DC82-D111-4796-AC76-84A42E9E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8844"/>
            <a:ext cx="10515600" cy="57236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4000" dirty="0"/>
              <a:t>Manca ima 145 znamk. Uspelo ji je dobiti še 2 novi znamki. Koliko znamk ima?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RAČUN:</a:t>
            </a:r>
          </a:p>
          <a:p>
            <a:pPr marL="0" indent="0">
              <a:buNone/>
            </a:pPr>
            <a:r>
              <a:rPr lang="sl-SI" sz="4000" dirty="0"/>
              <a:t>1</a:t>
            </a:r>
            <a:r>
              <a:rPr lang="sl-SI" sz="4000" dirty="0">
                <a:solidFill>
                  <a:srgbClr val="0070C0"/>
                </a:solidFill>
              </a:rPr>
              <a:t>45</a:t>
            </a:r>
            <a:r>
              <a:rPr lang="sl-SI" sz="4000" dirty="0"/>
              <a:t> + </a:t>
            </a:r>
            <a:r>
              <a:rPr lang="sl-SI" sz="4000" dirty="0">
                <a:solidFill>
                  <a:srgbClr val="0070C0"/>
                </a:solidFill>
              </a:rPr>
              <a:t>2</a:t>
            </a:r>
            <a:r>
              <a:rPr lang="sl-SI" sz="4000" dirty="0"/>
              <a:t> = 1</a:t>
            </a:r>
            <a:r>
              <a:rPr lang="sl-SI" sz="4000" dirty="0">
                <a:solidFill>
                  <a:srgbClr val="0070C0"/>
                </a:solidFill>
              </a:rPr>
              <a:t>47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ODGOVOR:</a:t>
            </a:r>
          </a:p>
          <a:p>
            <a:pPr marL="0" indent="0">
              <a:buNone/>
            </a:pPr>
            <a:r>
              <a:rPr lang="sl-SI" sz="4000" dirty="0"/>
              <a:t>Manca ima </a:t>
            </a:r>
            <a:r>
              <a:rPr lang="sl-SI" sz="4000"/>
              <a:t>sedaj 147 </a:t>
            </a:r>
            <a:r>
              <a:rPr lang="sl-SI" sz="4000" dirty="0"/>
              <a:t>znamk.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8C8381-E118-4D5A-BC79-60A4A52628E6}"/>
              </a:ext>
            </a:extLst>
          </p:cNvPr>
          <p:cNvSpPr txBox="1"/>
          <p:nvPr/>
        </p:nvSpPr>
        <p:spPr>
          <a:xfrm>
            <a:off x="2675467" y="231226"/>
            <a:ext cx="6412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002060"/>
                </a:solidFill>
              </a:rPr>
              <a:t>BESEDILNO NALOGO PREPIŠI V ZVEZEK</a:t>
            </a:r>
          </a:p>
          <a:p>
            <a:pPr algn="ctr"/>
            <a:r>
              <a:rPr lang="sl-SI" sz="2800" b="1" dirty="0">
                <a:solidFill>
                  <a:srgbClr val="002060"/>
                </a:solidFill>
              </a:rPr>
              <a:t>NASLOV: </a:t>
            </a:r>
            <a:r>
              <a:rPr lang="sl-SI" sz="2800" b="1" dirty="0">
                <a:solidFill>
                  <a:srgbClr val="FF0000"/>
                </a:solidFill>
              </a:rPr>
              <a:t>PRIŠTEVAM ENICE</a:t>
            </a:r>
          </a:p>
          <a:p>
            <a:pPr algn="ctr"/>
            <a:endParaRPr lang="sl-SI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00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3F7B0E88-4B6A-4BC9-AD7F-0C716B6B9DCB}"/>
              </a:ext>
            </a:extLst>
          </p:cNvPr>
          <p:cNvSpPr/>
          <p:nvPr/>
        </p:nvSpPr>
        <p:spPr>
          <a:xfrm>
            <a:off x="908387" y="365125"/>
            <a:ext cx="10375226" cy="6127750"/>
          </a:xfrm>
          <a:prstGeom prst="rect">
            <a:avLst/>
          </a:prstGeom>
          <a:solidFill>
            <a:srgbClr val="F1CC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4CDAD1E-A5D4-4D99-A26C-2378E84443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33" t="17511" r="53377" b="58329"/>
          <a:stretch/>
        </p:blipFill>
        <p:spPr>
          <a:xfrm>
            <a:off x="2564091" y="1522202"/>
            <a:ext cx="6707501" cy="3880655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81D102B-226D-4584-BDA7-08EA3E0D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76" y="435826"/>
            <a:ext cx="10515600" cy="1325563"/>
          </a:xfrm>
        </p:spPr>
        <p:txBody>
          <a:bodyPr/>
          <a:lstStyle/>
          <a:p>
            <a:endParaRPr lang="sl-SI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21E12C9-22BA-410F-A225-493EB666C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687" y="2043169"/>
            <a:ext cx="440573" cy="6778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A6B5C4E-E92C-42FE-839D-44ED1549E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375" y="3462529"/>
            <a:ext cx="440573" cy="6778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8D82F26-49CD-466C-98EE-75C42D222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687" y="2507056"/>
            <a:ext cx="440573" cy="677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B21B169-FFC3-4F86-BCC1-09A4F5D7A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310" y="3921784"/>
            <a:ext cx="438950" cy="6706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BC385CB-0A70-4E57-BCAC-E18BF005F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7310" y="2979832"/>
            <a:ext cx="438950" cy="6706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C6F9740-CE8A-4198-8E88-971DB71ED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687" y="4372700"/>
            <a:ext cx="440573" cy="67780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72996660-8257-4801-B9FA-2A4FD89ED0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0778" y="4888563"/>
            <a:ext cx="438950" cy="67062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21A16AF1-7B65-4889-B7CC-9A530CFFB4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2221" y="5330019"/>
            <a:ext cx="438950" cy="67062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C0929E6D-D4B6-4DFD-B2F2-6AE6CC6E6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0526" y="5343039"/>
            <a:ext cx="440573" cy="6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49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63DC82-D111-4796-AC76-84A42E9E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444"/>
            <a:ext cx="10515600" cy="57236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4000" dirty="0"/>
              <a:t>V tovarni so v ponedeljek izdelali 356 gum. V torek so izdelali 4 gume več kot v ponedeljek. Koliko gum so izdelali v torek?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RAČUN:</a:t>
            </a:r>
          </a:p>
          <a:p>
            <a:pPr marL="0" indent="0">
              <a:buNone/>
            </a:pPr>
            <a:r>
              <a:rPr lang="sl-SI" sz="4000" dirty="0"/>
              <a:t>3</a:t>
            </a:r>
            <a:r>
              <a:rPr lang="sl-SI" sz="4000" dirty="0">
                <a:solidFill>
                  <a:srgbClr val="0070C0"/>
                </a:solidFill>
              </a:rPr>
              <a:t>56</a:t>
            </a:r>
            <a:r>
              <a:rPr lang="sl-SI" sz="4000" dirty="0"/>
              <a:t> + </a:t>
            </a:r>
            <a:r>
              <a:rPr lang="sl-SI" sz="4000" dirty="0">
                <a:solidFill>
                  <a:srgbClr val="0070C0"/>
                </a:solidFill>
              </a:rPr>
              <a:t>4</a:t>
            </a:r>
            <a:r>
              <a:rPr lang="sl-SI" sz="4000" dirty="0"/>
              <a:t> = 3</a:t>
            </a:r>
            <a:r>
              <a:rPr lang="sl-SI" sz="4000" dirty="0">
                <a:solidFill>
                  <a:srgbClr val="0070C0"/>
                </a:solidFill>
              </a:rPr>
              <a:t>60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ODGOVOR:</a:t>
            </a:r>
          </a:p>
          <a:p>
            <a:pPr marL="0" indent="0">
              <a:buNone/>
            </a:pPr>
            <a:r>
              <a:rPr lang="sl-SI" sz="4000" dirty="0"/>
              <a:t>V torek so izdelali 360 gum.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8C8381-E118-4D5A-BC79-60A4A52628E6}"/>
              </a:ext>
            </a:extLst>
          </p:cNvPr>
          <p:cNvSpPr txBox="1"/>
          <p:nvPr/>
        </p:nvSpPr>
        <p:spPr>
          <a:xfrm>
            <a:off x="2675467" y="231226"/>
            <a:ext cx="641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002060"/>
                </a:solidFill>
              </a:rPr>
              <a:t>BESEDILNO NALOGO 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1903977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3F7B0E88-4B6A-4BC9-AD7F-0C716B6B9DCB}"/>
              </a:ext>
            </a:extLst>
          </p:cNvPr>
          <p:cNvSpPr/>
          <p:nvPr/>
        </p:nvSpPr>
        <p:spPr>
          <a:xfrm>
            <a:off x="908387" y="365125"/>
            <a:ext cx="10375226" cy="6127750"/>
          </a:xfrm>
          <a:prstGeom prst="rect">
            <a:avLst/>
          </a:prstGeom>
          <a:solidFill>
            <a:srgbClr val="F1CC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1D102B-226D-4584-BDA7-08EA3E0D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76" y="435826"/>
            <a:ext cx="10515600" cy="1325563"/>
          </a:xfrm>
        </p:spPr>
        <p:txBody>
          <a:bodyPr/>
          <a:lstStyle/>
          <a:p>
            <a:endParaRPr lang="sl-SI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21E12C9-22BA-410F-A225-493EB666C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923" y="2348156"/>
            <a:ext cx="440573" cy="6778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A6B5C4E-E92C-42FE-839D-44ED1549E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667" y="3909534"/>
            <a:ext cx="440573" cy="6778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8D82F26-49CD-466C-98EE-75C42D222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924" y="2894098"/>
            <a:ext cx="440573" cy="677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B21B169-FFC3-4F86-BCC1-09A4F5D7A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2415" y="4446726"/>
            <a:ext cx="438950" cy="6706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4C7A32C-66C3-4591-B664-5E9099AB1D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923" y="4980909"/>
            <a:ext cx="438950" cy="6706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BC385CB-0A70-4E57-BCAC-E18BF005F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923" y="3395468"/>
            <a:ext cx="438950" cy="67062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94CDAD1E-A5D4-4D99-A26C-2378E844436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427" t="42750" r="53067" b="33086"/>
          <a:stretch/>
        </p:blipFill>
        <p:spPr>
          <a:xfrm>
            <a:off x="2676561" y="1584770"/>
            <a:ext cx="6616808" cy="382621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BF52226-E096-495E-ABEB-37BE5D195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985" y="2047265"/>
            <a:ext cx="438950" cy="67062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2B15FF47-2EA9-4866-B78B-F90033F68D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051" y="2507852"/>
            <a:ext cx="438950" cy="67062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A176E2D9-761C-42F9-8BB2-2C3CAB996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9290" y="2961878"/>
            <a:ext cx="438950" cy="67062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C12F0627-ACD7-418A-923E-2F52A20AA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9671" y="3428999"/>
            <a:ext cx="438950" cy="67062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B48DA29-4E06-4AFE-89FB-D2C1BFD7E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051" y="3921097"/>
            <a:ext cx="438950" cy="67062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ECC23035-E25A-4590-BFD5-A5705FDBB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49" y="4354687"/>
            <a:ext cx="438950" cy="67062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6B209FE0-75DB-430D-977A-60FC73CAA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2051" y="4825574"/>
            <a:ext cx="438950" cy="67062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37EC3D00-7EE4-4DC3-9E5F-1C6742BF2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536" y="4825574"/>
            <a:ext cx="438950" cy="67062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24BC547C-DE6A-49FB-8ECC-15AE6586D8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890" y="5304469"/>
            <a:ext cx="438950" cy="67062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5BBB98D9-0443-418A-8207-2E9DA57C1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5312" y="5304469"/>
            <a:ext cx="438950" cy="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13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63DC82-D111-4796-AC76-84A42E9E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444"/>
            <a:ext cx="10515600" cy="57236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4000" dirty="0"/>
              <a:t>V sredo so v tovarni izdelali 6 gum več kot v ponedeljek. Koliko gum so izdelali v sredo?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RAČUN:</a:t>
            </a:r>
          </a:p>
          <a:p>
            <a:pPr marL="0" indent="0">
              <a:buNone/>
            </a:pPr>
            <a:r>
              <a:rPr lang="sl-SI" sz="4000" dirty="0"/>
              <a:t>3</a:t>
            </a:r>
            <a:r>
              <a:rPr lang="sl-SI" sz="4000" dirty="0">
                <a:solidFill>
                  <a:srgbClr val="0070C0"/>
                </a:solidFill>
              </a:rPr>
              <a:t>56</a:t>
            </a:r>
            <a:r>
              <a:rPr lang="sl-SI" sz="4000" dirty="0"/>
              <a:t> + </a:t>
            </a:r>
            <a:r>
              <a:rPr lang="sl-SI" sz="4000" dirty="0">
                <a:solidFill>
                  <a:srgbClr val="0070C0"/>
                </a:solidFill>
              </a:rPr>
              <a:t>6</a:t>
            </a:r>
            <a:r>
              <a:rPr lang="sl-SI" sz="4000" dirty="0"/>
              <a:t> = 3</a:t>
            </a:r>
            <a:r>
              <a:rPr lang="sl-SI" sz="4000" dirty="0">
                <a:solidFill>
                  <a:srgbClr val="0070C0"/>
                </a:solidFill>
              </a:rPr>
              <a:t>62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ODGOVOR:</a:t>
            </a:r>
          </a:p>
          <a:p>
            <a:pPr marL="0" indent="0">
              <a:buNone/>
            </a:pPr>
            <a:r>
              <a:rPr lang="sl-SI" sz="4000" dirty="0"/>
              <a:t>V sredo so izdelali 362 gum.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8C8381-E118-4D5A-BC79-60A4A52628E6}"/>
              </a:ext>
            </a:extLst>
          </p:cNvPr>
          <p:cNvSpPr txBox="1"/>
          <p:nvPr/>
        </p:nvSpPr>
        <p:spPr>
          <a:xfrm>
            <a:off x="2675467" y="231226"/>
            <a:ext cx="641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002060"/>
                </a:solidFill>
              </a:rPr>
              <a:t>BESEDILNO NALOGO 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3035604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50D7FF-753F-4B8A-902E-058964B27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502"/>
            <a:ext cx="10515600" cy="1325563"/>
          </a:xfrm>
        </p:spPr>
        <p:txBody>
          <a:bodyPr/>
          <a:lstStyle/>
          <a:p>
            <a:pPr algn="ctr"/>
            <a:r>
              <a:rPr lang="sl-SI" b="1" dirty="0"/>
              <a:t>Račune prepiši v zvezek in jih izračunaj.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682AE6-F70F-4607-95E0-21C91270E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8859"/>
            <a:ext cx="10515600" cy="5409141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sl-SI" sz="4300" dirty="0"/>
              <a:t>9</a:t>
            </a:r>
            <a:r>
              <a:rPr lang="sl-SI" sz="4300" u="sng" dirty="0">
                <a:solidFill>
                  <a:srgbClr val="0070C0"/>
                </a:solidFill>
              </a:rPr>
              <a:t>23</a:t>
            </a:r>
            <a:r>
              <a:rPr lang="sl-SI" sz="4300" dirty="0"/>
              <a:t> + 4 = ___                   3</a:t>
            </a:r>
            <a:r>
              <a:rPr lang="sl-SI" sz="4300" u="sng" dirty="0">
                <a:solidFill>
                  <a:srgbClr val="0070C0"/>
                </a:solidFill>
              </a:rPr>
              <a:t>52</a:t>
            </a:r>
            <a:r>
              <a:rPr lang="sl-SI" sz="4300" dirty="0"/>
              <a:t> + 8 = ___                     4</a:t>
            </a:r>
            <a:r>
              <a:rPr lang="sl-SI" sz="4300" u="sng" dirty="0">
                <a:solidFill>
                  <a:srgbClr val="0070C0"/>
                </a:solidFill>
              </a:rPr>
              <a:t>15</a:t>
            </a:r>
            <a:r>
              <a:rPr lang="sl-SI" sz="4300" dirty="0"/>
              <a:t> + 9 = ___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l-SI" sz="4300" dirty="0"/>
              <a:t>2</a:t>
            </a:r>
            <a:r>
              <a:rPr lang="sl-SI" sz="4300" u="sng" dirty="0">
                <a:solidFill>
                  <a:srgbClr val="0070C0"/>
                </a:solidFill>
              </a:rPr>
              <a:t>14</a:t>
            </a:r>
            <a:r>
              <a:rPr lang="sl-SI" sz="4300" dirty="0"/>
              <a:t> + ___ = 219              1</a:t>
            </a:r>
            <a:r>
              <a:rPr lang="sl-SI" sz="4300" u="sng" dirty="0">
                <a:solidFill>
                  <a:srgbClr val="0070C0"/>
                </a:solidFill>
              </a:rPr>
              <a:t>92</a:t>
            </a:r>
            <a:r>
              <a:rPr lang="sl-SI" sz="4300" dirty="0"/>
              <a:t> + ___ = 200                 6</a:t>
            </a:r>
            <a:r>
              <a:rPr lang="sl-SI" sz="4300" u="sng" dirty="0">
                <a:solidFill>
                  <a:srgbClr val="0070C0"/>
                </a:solidFill>
              </a:rPr>
              <a:t>37</a:t>
            </a:r>
            <a:r>
              <a:rPr lang="sl-SI" sz="4300" dirty="0"/>
              <a:t> + 8 = ___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l-SI" sz="4300" dirty="0"/>
              <a:t>3</a:t>
            </a:r>
            <a:r>
              <a:rPr lang="sl-SI" sz="4300" u="sng" dirty="0">
                <a:solidFill>
                  <a:srgbClr val="0070C0"/>
                </a:solidFill>
              </a:rPr>
              <a:t>81</a:t>
            </a:r>
            <a:r>
              <a:rPr lang="sl-SI" sz="4300" dirty="0"/>
              <a:t> + 0 = ___                   5</a:t>
            </a:r>
            <a:r>
              <a:rPr lang="sl-SI" sz="4300" u="sng" dirty="0">
                <a:solidFill>
                  <a:srgbClr val="0070C0"/>
                </a:solidFill>
              </a:rPr>
              <a:t>76</a:t>
            </a:r>
            <a:r>
              <a:rPr lang="sl-SI" sz="4300" dirty="0"/>
              <a:t> + 4 = ___                     ___ + 6 = 742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l-SI" sz="4300" dirty="0"/>
              <a:t>___ + 1 = 657                   ___ + 3 = 630                     2</a:t>
            </a:r>
            <a:r>
              <a:rPr lang="sl-SI" sz="4300" u="sng" dirty="0">
                <a:solidFill>
                  <a:srgbClr val="0070C0"/>
                </a:solidFill>
              </a:rPr>
              <a:t>26</a:t>
            </a:r>
            <a:r>
              <a:rPr lang="sl-SI" sz="4300" dirty="0"/>
              <a:t> + 7 = ___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l-SI" sz="4300" dirty="0"/>
              <a:t>1</a:t>
            </a:r>
            <a:r>
              <a:rPr lang="sl-SI" sz="4300" u="sng" dirty="0">
                <a:solidFill>
                  <a:srgbClr val="0070C0"/>
                </a:solidFill>
              </a:rPr>
              <a:t>62</a:t>
            </a:r>
            <a:r>
              <a:rPr lang="sl-SI" sz="4300" dirty="0"/>
              <a:t> + 3 = ___                   9</a:t>
            </a:r>
            <a:r>
              <a:rPr lang="sl-SI" sz="4300" u="sng" dirty="0">
                <a:solidFill>
                  <a:srgbClr val="0070C0"/>
                </a:solidFill>
              </a:rPr>
              <a:t>14</a:t>
            </a:r>
            <a:r>
              <a:rPr lang="sl-SI" sz="4300" dirty="0"/>
              <a:t> + 6 = ___                     3</a:t>
            </a:r>
            <a:r>
              <a:rPr lang="sl-SI" sz="4300" u="sng" dirty="0">
                <a:solidFill>
                  <a:srgbClr val="0070C0"/>
                </a:solidFill>
              </a:rPr>
              <a:t>86</a:t>
            </a:r>
            <a:r>
              <a:rPr lang="sl-SI" sz="4300" dirty="0"/>
              <a:t> + ___ = 394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sl-SI" sz="4300" dirty="0"/>
              <a:t>7</a:t>
            </a:r>
            <a:r>
              <a:rPr lang="sl-SI" sz="4300" u="sng" dirty="0">
                <a:solidFill>
                  <a:srgbClr val="0070C0"/>
                </a:solidFill>
              </a:rPr>
              <a:t>45</a:t>
            </a:r>
            <a:r>
              <a:rPr lang="sl-SI" sz="4300" dirty="0"/>
              <a:t> + 2 = ___                   ___ + 2</a:t>
            </a:r>
            <a:r>
              <a:rPr lang="sl-SI" sz="4300" u="sng" dirty="0">
                <a:solidFill>
                  <a:srgbClr val="0070C0"/>
                </a:solidFill>
              </a:rPr>
              <a:t>65</a:t>
            </a:r>
            <a:r>
              <a:rPr lang="sl-SI" sz="4300" dirty="0"/>
              <a:t> = 270                 ___ + 9</a:t>
            </a:r>
            <a:r>
              <a:rPr lang="sl-SI" sz="4300" u="sng" dirty="0">
                <a:solidFill>
                  <a:srgbClr val="0070C0"/>
                </a:solidFill>
              </a:rPr>
              <a:t>58</a:t>
            </a:r>
            <a:r>
              <a:rPr lang="sl-SI" sz="4300" dirty="0"/>
              <a:t> = 963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3847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11A6C77-6109-4F77-975B-C375615A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B343D17-9934-455E-B326-2F39206BA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76" name="Freeform 44">
              <a:extLst>
                <a:ext uri="{FF2B5EF4-FFF2-40B4-BE49-F238E27FC236}">
                  <a16:creationId xmlns:a16="http://schemas.microsoft.com/office/drawing/2014/main" id="{A8AA2B63-BFCD-40D0-B2D0-CB714D70E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45">
              <a:extLst>
                <a:ext uri="{FF2B5EF4-FFF2-40B4-BE49-F238E27FC236}">
                  <a16:creationId xmlns:a16="http://schemas.microsoft.com/office/drawing/2014/main" id="{80834EBB-06EA-4C69-AF7A-D5A4E69D8A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6">
              <a:extLst>
                <a:ext uri="{FF2B5EF4-FFF2-40B4-BE49-F238E27FC236}">
                  <a16:creationId xmlns:a16="http://schemas.microsoft.com/office/drawing/2014/main" id="{2D314EC1-63E0-43B5-9CD5-F25593B2C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47">
              <a:extLst>
                <a:ext uri="{FF2B5EF4-FFF2-40B4-BE49-F238E27FC236}">
                  <a16:creationId xmlns:a16="http://schemas.microsoft.com/office/drawing/2014/main" id="{9577EB7D-16A7-4E05-9105-431E729665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EC1741C3-592F-47B5-93A0-66FC0BB97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3A885DC3-88D8-4190-B4F1-02F5D37A0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>
            <a:normAutofit/>
          </a:bodyPr>
          <a:lstStyle/>
          <a:p>
            <a:pPr algn="ctr"/>
            <a:r>
              <a:rPr lang="sl-SI" sz="6600" b="1" dirty="0"/>
              <a:t>TOREK, 5. 5. 2020</a:t>
            </a:r>
          </a:p>
        </p:txBody>
      </p:sp>
      <p:pic>
        <p:nvPicPr>
          <p:cNvPr id="4100" name="Picture 4" descr="Reading Collection Of Cute Owl Clipart High Quality - Reading Owl ...">
            <a:extLst>
              <a:ext uri="{FF2B5EF4-FFF2-40B4-BE49-F238E27FC236}">
                <a16:creationId xmlns:a16="http://schemas.microsoft.com/office/drawing/2014/main" id="{43B3764C-4EDD-4853-9593-31CE9A601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" r="3415" b="-5"/>
          <a:stretch/>
        </p:blipFill>
        <p:spPr bwMode="auto">
          <a:xfrm>
            <a:off x="1424902" y="2492376"/>
            <a:ext cx="3209779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932A6C8-C186-44F7-A234-757DDD641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569" y="2494450"/>
            <a:ext cx="5471529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Še nekaj novega se moraš naučiti.</a:t>
            </a:r>
          </a:p>
          <a:p>
            <a:pPr marL="0" indent="0">
              <a:buNone/>
            </a:pPr>
            <a:r>
              <a:rPr lang="sl-SI" sz="2400" dirty="0"/>
              <a:t>Veselo na delo </a:t>
            </a:r>
            <a:r>
              <a:rPr lang="sl-SI" sz="2400" dirty="0">
                <a:sym typeface="Wingdings" panose="05000000000000000000" pitchFamily="2" charset="2"/>
              </a:rPr>
              <a:t>       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882295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3F7B0E88-4B6A-4BC9-AD7F-0C716B6B9DCB}"/>
              </a:ext>
            </a:extLst>
          </p:cNvPr>
          <p:cNvSpPr/>
          <p:nvPr/>
        </p:nvSpPr>
        <p:spPr>
          <a:xfrm>
            <a:off x="908387" y="365125"/>
            <a:ext cx="10375226" cy="6127750"/>
          </a:xfrm>
          <a:prstGeom prst="rect">
            <a:avLst/>
          </a:prstGeom>
          <a:solidFill>
            <a:srgbClr val="F1CC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081D102B-226D-4584-BDA7-08EA3E0D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76" y="435826"/>
            <a:ext cx="10515600" cy="1325563"/>
          </a:xfrm>
        </p:spPr>
        <p:txBody>
          <a:bodyPr/>
          <a:lstStyle/>
          <a:p>
            <a:r>
              <a:rPr lang="sl-SI" b="1" dirty="0"/>
              <a:t>PRIŠTEVAM ENICE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439CC3E8-D0CC-46A1-8C8F-DD50822B6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65" t="8166" b="62658"/>
          <a:stretch/>
        </p:blipFill>
        <p:spPr>
          <a:xfrm>
            <a:off x="2130456" y="2063045"/>
            <a:ext cx="7645650" cy="333522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521E12C9-22BA-410F-A225-493EB666C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845" y="2620453"/>
            <a:ext cx="440573" cy="6778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A6B5C4E-E92C-42FE-839D-44ED1549E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8845" y="3155821"/>
            <a:ext cx="440573" cy="6778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8D82F26-49CD-466C-98EE-75C42D222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1633" y="3658725"/>
            <a:ext cx="440573" cy="677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B21B169-FFC3-4F86-BCC1-09A4F5D7A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63256" y="4210897"/>
            <a:ext cx="438950" cy="6706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4C7A32C-66C3-4591-B664-5E9099AB1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468" y="4743502"/>
            <a:ext cx="438950" cy="6706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BC385CB-0A70-4E57-BCAC-E18BF005F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0468" y="5257274"/>
            <a:ext cx="438950" cy="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39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63DC82-D111-4796-AC76-84A42E9E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6951"/>
            <a:ext cx="10515600" cy="53791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4000" dirty="0"/>
              <a:t>Manca ima 100 znamk. Teta ji podari 3 znamke. Koliko znamk ima Manca sedaj?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RAČUN:</a:t>
            </a:r>
          </a:p>
          <a:p>
            <a:pPr marL="0" indent="0">
              <a:buNone/>
            </a:pPr>
            <a:r>
              <a:rPr lang="sl-SI" sz="4000" dirty="0"/>
              <a:t>1</a:t>
            </a:r>
            <a:r>
              <a:rPr lang="sl-SI" sz="4000" dirty="0">
                <a:solidFill>
                  <a:srgbClr val="0070C0"/>
                </a:solidFill>
              </a:rPr>
              <a:t>00</a:t>
            </a:r>
            <a:r>
              <a:rPr lang="sl-SI" sz="4000" dirty="0"/>
              <a:t> + </a:t>
            </a:r>
            <a:r>
              <a:rPr lang="sl-SI" sz="4000" dirty="0">
                <a:solidFill>
                  <a:srgbClr val="0070C0"/>
                </a:solidFill>
              </a:rPr>
              <a:t>3</a:t>
            </a:r>
            <a:r>
              <a:rPr lang="sl-SI" sz="4000" dirty="0"/>
              <a:t> = 1</a:t>
            </a:r>
            <a:r>
              <a:rPr lang="sl-SI" sz="4000" dirty="0">
                <a:solidFill>
                  <a:srgbClr val="0070C0"/>
                </a:solidFill>
              </a:rPr>
              <a:t>03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ODGOVOR:</a:t>
            </a:r>
          </a:p>
          <a:p>
            <a:pPr marL="0" indent="0">
              <a:buNone/>
            </a:pPr>
            <a:r>
              <a:rPr lang="sl-SI" sz="4000" dirty="0"/>
              <a:t>Manca ima sedaj 103 znamke.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8C8381-E118-4D5A-BC79-60A4A52628E6}"/>
              </a:ext>
            </a:extLst>
          </p:cNvPr>
          <p:cNvSpPr txBox="1"/>
          <p:nvPr/>
        </p:nvSpPr>
        <p:spPr>
          <a:xfrm>
            <a:off x="2675467" y="61893"/>
            <a:ext cx="6412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002060"/>
                </a:solidFill>
              </a:rPr>
              <a:t>BESEDILNO NALOGO PREPIŠI V ZVEZEK</a:t>
            </a:r>
          </a:p>
          <a:p>
            <a:pPr algn="ctr"/>
            <a:r>
              <a:rPr lang="sl-SI" sz="2800" b="1" dirty="0">
                <a:solidFill>
                  <a:srgbClr val="002060"/>
                </a:solidFill>
              </a:rPr>
              <a:t>NASLOV: </a:t>
            </a:r>
            <a:r>
              <a:rPr lang="sl-SI" sz="2800" b="1" dirty="0">
                <a:solidFill>
                  <a:srgbClr val="FF0000"/>
                </a:solidFill>
              </a:rPr>
              <a:t>PRIŠTEVAM ENICE</a:t>
            </a:r>
          </a:p>
        </p:txBody>
      </p:sp>
    </p:spTree>
    <p:extLst>
      <p:ext uri="{BB962C8B-B14F-4D97-AF65-F5344CB8AC3E}">
        <p14:creationId xmlns:p14="http://schemas.microsoft.com/office/powerpoint/2010/main" val="90505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035006-1B70-40C6-B8B3-BCA892D36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636"/>
            <a:ext cx="10515600" cy="1325563"/>
          </a:xfrm>
        </p:spPr>
        <p:txBody>
          <a:bodyPr/>
          <a:lstStyle/>
          <a:p>
            <a:pPr algn="ctr"/>
            <a:r>
              <a:rPr lang="sl-SI" b="1" dirty="0"/>
              <a:t>Račune prepiši v zvezek in jih izračunaj.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7DC024-052A-4E3B-A48E-27A196F85D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6199"/>
            <a:ext cx="10515600" cy="511651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4000" dirty="0"/>
              <a:t>9</a:t>
            </a:r>
            <a:r>
              <a:rPr lang="sl-SI" sz="4000" u="sng" dirty="0">
                <a:solidFill>
                  <a:srgbClr val="0070C0"/>
                </a:solidFill>
              </a:rPr>
              <a:t>00</a:t>
            </a:r>
            <a:r>
              <a:rPr lang="sl-SI" sz="4000" dirty="0"/>
              <a:t> + 8 = ____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4000" dirty="0"/>
              <a:t>7</a:t>
            </a:r>
            <a:r>
              <a:rPr lang="sl-SI" sz="4000" u="sng" dirty="0">
                <a:solidFill>
                  <a:srgbClr val="0070C0"/>
                </a:solidFill>
              </a:rPr>
              <a:t>00</a:t>
            </a:r>
            <a:r>
              <a:rPr lang="sl-SI" sz="4000" dirty="0"/>
              <a:t> + 0 = ____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4000" dirty="0"/>
              <a:t>7 + ____ = 6</a:t>
            </a:r>
            <a:r>
              <a:rPr lang="sl-SI" sz="4000" u="sng" dirty="0">
                <a:solidFill>
                  <a:srgbClr val="0070C0"/>
                </a:solidFill>
              </a:rPr>
              <a:t>07</a:t>
            </a:r>
            <a:r>
              <a:rPr lang="sl-SI" sz="4000" dirty="0"/>
              <a:t>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4000" dirty="0"/>
              <a:t>____ + 3 = 1</a:t>
            </a:r>
            <a:r>
              <a:rPr lang="sl-SI" sz="4000" u="sng" dirty="0">
                <a:solidFill>
                  <a:srgbClr val="0070C0"/>
                </a:solidFill>
              </a:rPr>
              <a:t>03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4000" dirty="0"/>
              <a:t>8</a:t>
            </a:r>
            <a:r>
              <a:rPr lang="sl-SI" sz="4000" u="sng" dirty="0">
                <a:solidFill>
                  <a:srgbClr val="0070C0"/>
                </a:solidFill>
              </a:rPr>
              <a:t>00</a:t>
            </a:r>
            <a:r>
              <a:rPr lang="sl-SI" sz="4000" dirty="0"/>
              <a:t> + 4 = ____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4000" dirty="0"/>
              <a:t>3</a:t>
            </a:r>
            <a:r>
              <a:rPr lang="sl-SI" sz="4000" u="sng" dirty="0">
                <a:solidFill>
                  <a:srgbClr val="0070C0"/>
                </a:solidFill>
              </a:rPr>
              <a:t>00</a:t>
            </a:r>
            <a:r>
              <a:rPr lang="sl-SI" sz="4000" dirty="0"/>
              <a:t> + 2 = ____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0997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>
            <a:extLst>
              <a:ext uri="{FF2B5EF4-FFF2-40B4-BE49-F238E27FC236}">
                <a16:creationId xmlns:a16="http://schemas.microsoft.com/office/drawing/2014/main" id="{3F7B0E88-4B6A-4BC9-AD7F-0C716B6B9DCB}"/>
              </a:ext>
            </a:extLst>
          </p:cNvPr>
          <p:cNvSpPr/>
          <p:nvPr/>
        </p:nvSpPr>
        <p:spPr>
          <a:xfrm>
            <a:off x="908387" y="365125"/>
            <a:ext cx="10375226" cy="6127750"/>
          </a:xfrm>
          <a:prstGeom prst="rect">
            <a:avLst/>
          </a:prstGeom>
          <a:solidFill>
            <a:srgbClr val="F1CC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A4037261-3AF1-48F8-A511-E16CA6877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814" y="1761599"/>
            <a:ext cx="7602371" cy="3334801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081D102B-226D-4584-BDA7-08EA3E0DC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076" y="435826"/>
            <a:ext cx="10515600" cy="1325563"/>
          </a:xfrm>
        </p:spPr>
        <p:txBody>
          <a:bodyPr/>
          <a:lstStyle/>
          <a:p>
            <a:endParaRPr lang="sl-SI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21E12C9-22BA-410F-A225-493EB666C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923" y="2348156"/>
            <a:ext cx="440573" cy="6778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DA6B5C4E-E92C-42FE-839D-44ED1549E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667" y="3909534"/>
            <a:ext cx="440573" cy="6778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48D82F26-49CD-466C-98EE-75C42D2222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4924" y="2894098"/>
            <a:ext cx="440573" cy="6778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B21B169-FFC3-4F86-BCC1-09A4F5D7A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2415" y="4446726"/>
            <a:ext cx="438950" cy="6706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4C7A32C-66C3-4591-B664-5E9099AB1D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923" y="4980909"/>
            <a:ext cx="438950" cy="67062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BC385CB-0A70-4E57-BCAC-E18BF005F9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923" y="3395468"/>
            <a:ext cx="438950" cy="6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38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963DC82-D111-4796-AC76-84A42E9EE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2444"/>
            <a:ext cx="10515600" cy="57236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4000" dirty="0"/>
              <a:t>Manca še vedno zbira znamke. Sedaj jih ima že 140. Teta ji tokrat prinese 5 novih znamk. Koliko znamk že ima?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RAČUN:</a:t>
            </a:r>
          </a:p>
          <a:p>
            <a:pPr marL="0" indent="0">
              <a:buNone/>
            </a:pPr>
            <a:r>
              <a:rPr lang="sl-SI" sz="4000" dirty="0"/>
              <a:t>1</a:t>
            </a:r>
            <a:r>
              <a:rPr lang="sl-SI" sz="4000" dirty="0">
                <a:solidFill>
                  <a:srgbClr val="0070C0"/>
                </a:solidFill>
              </a:rPr>
              <a:t>40</a:t>
            </a:r>
            <a:r>
              <a:rPr lang="sl-SI" sz="4000" dirty="0"/>
              <a:t> + </a:t>
            </a:r>
            <a:r>
              <a:rPr lang="sl-SI" sz="4000" dirty="0">
                <a:solidFill>
                  <a:srgbClr val="0070C0"/>
                </a:solidFill>
              </a:rPr>
              <a:t>5</a:t>
            </a:r>
            <a:r>
              <a:rPr lang="sl-SI" sz="4000" dirty="0"/>
              <a:t> = 1</a:t>
            </a:r>
            <a:r>
              <a:rPr lang="sl-SI" sz="4000" dirty="0">
                <a:solidFill>
                  <a:srgbClr val="0070C0"/>
                </a:solidFill>
              </a:rPr>
              <a:t>45</a:t>
            </a:r>
          </a:p>
          <a:p>
            <a:pPr marL="0" indent="0">
              <a:buNone/>
            </a:pPr>
            <a:endParaRPr lang="sl-SI" sz="3200" dirty="0"/>
          </a:p>
          <a:p>
            <a:pPr marL="0" indent="0">
              <a:buNone/>
            </a:pPr>
            <a:r>
              <a:rPr lang="sl-SI" sz="3200" dirty="0">
                <a:solidFill>
                  <a:srgbClr val="FF0000"/>
                </a:solidFill>
              </a:rPr>
              <a:t>ODGOVOR:</a:t>
            </a:r>
          </a:p>
          <a:p>
            <a:pPr marL="0" indent="0">
              <a:buNone/>
            </a:pPr>
            <a:r>
              <a:rPr lang="sl-SI" sz="4000" dirty="0"/>
              <a:t>Manca ima sedaj 145 znamk.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D88C8381-E118-4D5A-BC79-60A4A52628E6}"/>
              </a:ext>
            </a:extLst>
          </p:cNvPr>
          <p:cNvSpPr txBox="1"/>
          <p:nvPr/>
        </p:nvSpPr>
        <p:spPr>
          <a:xfrm>
            <a:off x="2675467" y="231226"/>
            <a:ext cx="64120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b="1" dirty="0">
                <a:solidFill>
                  <a:srgbClr val="002060"/>
                </a:solidFill>
              </a:rPr>
              <a:t>BESEDILNO NALOGO PREPIŠI V ZVEZEK</a:t>
            </a:r>
          </a:p>
        </p:txBody>
      </p:sp>
    </p:spTree>
    <p:extLst>
      <p:ext uri="{BB962C8B-B14F-4D97-AF65-F5344CB8AC3E}">
        <p14:creationId xmlns:p14="http://schemas.microsoft.com/office/powerpoint/2010/main" val="3144257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50D7FF-753F-4B8A-902E-058964B27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502"/>
            <a:ext cx="10515600" cy="1325563"/>
          </a:xfrm>
        </p:spPr>
        <p:txBody>
          <a:bodyPr/>
          <a:lstStyle/>
          <a:p>
            <a:pPr algn="ctr"/>
            <a:r>
              <a:rPr lang="sl-SI" b="1" dirty="0"/>
              <a:t>Račune prepiši v zvezek in jih izračunaj.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8682AE6-F70F-4607-95E0-21C91270E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064"/>
            <a:ext cx="10515600" cy="5163433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l-SI" sz="3400" dirty="0"/>
              <a:t>6</a:t>
            </a:r>
            <a:r>
              <a:rPr lang="sl-SI" sz="3400" u="sng" dirty="0">
                <a:solidFill>
                  <a:srgbClr val="0070C0"/>
                </a:solidFill>
              </a:rPr>
              <a:t>10</a:t>
            </a:r>
            <a:r>
              <a:rPr lang="sl-SI" sz="3400" dirty="0"/>
              <a:t> + 9 = ____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3400" dirty="0"/>
              <a:t>8</a:t>
            </a:r>
            <a:r>
              <a:rPr lang="sl-SI" sz="3400" u="sng" dirty="0">
                <a:solidFill>
                  <a:srgbClr val="0070C0"/>
                </a:solidFill>
              </a:rPr>
              <a:t>50</a:t>
            </a:r>
            <a:r>
              <a:rPr lang="sl-SI" sz="3400" dirty="0"/>
              <a:t> + ____ = 852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3400" dirty="0"/>
              <a:t>4</a:t>
            </a:r>
            <a:r>
              <a:rPr lang="sl-SI" sz="3400" u="sng" dirty="0">
                <a:solidFill>
                  <a:srgbClr val="0070C0"/>
                </a:solidFill>
              </a:rPr>
              <a:t>30</a:t>
            </a:r>
            <a:r>
              <a:rPr lang="sl-SI" sz="3400" dirty="0"/>
              <a:t> + 0 = ____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3400" dirty="0"/>
              <a:t>____ + 4</a:t>
            </a:r>
            <a:r>
              <a:rPr lang="sl-SI" sz="3400" u="sng" dirty="0">
                <a:solidFill>
                  <a:srgbClr val="0070C0"/>
                </a:solidFill>
              </a:rPr>
              <a:t>80</a:t>
            </a:r>
            <a:r>
              <a:rPr lang="sl-SI" sz="3400" dirty="0"/>
              <a:t> = 482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3400" dirty="0"/>
              <a:t>5</a:t>
            </a:r>
            <a:r>
              <a:rPr lang="sl-SI" sz="3400" u="sng" dirty="0">
                <a:solidFill>
                  <a:srgbClr val="0070C0"/>
                </a:solidFill>
              </a:rPr>
              <a:t>20</a:t>
            </a:r>
            <a:r>
              <a:rPr lang="sl-SI" sz="3400" dirty="0"/>
              <a:t> + 8 = ____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l-SI" sz="3400" dirty="0"/>
              <a:t>2</a:t>
            </a:r>
            <a:r>
              <a:rPr lang="sl-SI" sz="3400" u="sng" dirty="0">
                <a:solidFill>
                  <a:srgbClr val="0070C0"/>
                </a:solidFill>
              </a:rPr>
              <a:t>40</a:t>
            </a:r>
            <a:r>
              <a:rPr lang="sl-SI" sz="3400" dirty="0"/>
              <a:t> + 3 = ____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22803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21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D8BC7C29-9548-4E64-A990-008C2629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589023"/>
            <a:ext cx="10306520" cy="1325563"/>
          </a:xfrm>
        </p:spPr>
        <p:txBody>
          <a:bodyPr>
            <a:normAutofit fontScale="90000"/>
          </a:bodyPr>
          <a:lstStyle/>
          <a:p>
            <a:pPr algn="ctr"/>
            <a:br>
              <a:rPr lang="sl-SI" sz="6600" b="1" dirty="0"/>
            </a:br>
            <a:r>
              <a:rPr lang="sl-SI" sz="6600" b="1" dirty="0"/>
              <a:t>ČETRTEK, 7. 5. 2020</a:t>
            </a:r>
            <a:br>
              <a:rPr lang="sl-SI" sz="4000" b="1" dirty="0">
                <a:solidFill>
                  <a:srgbClr val="FFFFFF"/>
                </a:solidFill>
              </a:rPr>
            </a:br>
            <a:endParaRPr lang="sl-SI" sz="4000" b="1" dirty="0">
              <a:solidFill>
                <a:srgbClr val="FFFFFF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6CDBCB8-349B-4567-A0DC-BBCA89ADE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704" y="2492589"/>
            <a:ext cx="4397635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400" dirty="0"/>
              <a:t>Danes nadaljuješ od tukaj naprej.</a:t>
            </a:r>
          </a:p>
          <a:p>
            <a:pPr marL="0" indent="0">
              <a:buNone/>
            </a:pPr>
            <a:r>
              <a:rPr lang="sl-SI" sz="2400" dirty="0"/>
              <a:t>Veselo na delo </a:t>
            </a:r>
            <a:r>
              <a:rPr lang="sl-SI" sz="2400" dirty="0">
                <a:sym typeface="Wingdings" panose="05000000000000000000" pitchFamily="2" charset="2"/>
              </a:rPr>
              <a:t>  </a:t>
            </a:r>
            <a:endParaRPr lang="sl-SI" sz="2400" dirty="0"/>
          </a:p>
        </p:txBody>
      </p:sp>
      <p:pic>
        <p:nvPicPr>
          <p:cNvPr id="13" name="Picture 2" descr="Lilibi igrice">
            <a:extLst>
              <a:ext uri="{FF2B5EF4-FFF2-40B4-BE49-F238E27FC236}">
                <a16:creationId xmlns:a16="http://schemas.microsoft.com/office/drawing/2014/main" id="{330922B7-133C-46D6-A734-102C7D1E5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" r="-2" b="-2"/>
          <a:stretch/>
        </p:blipFill>
        <p:spPr bwMode="auto">
          <a:xfrm>
            <a:off x="6098892" y="2492376"/>
            <a:ext cx="4802404" cy="356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0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3754</TotalTime>
  <Words>440</Words>
  <Application>Microsoft Office PowerPoint</Application>
  <PresentationFormat>Širokozaslonsko</PresentationFormat>
  <Paragraphs>78</Paragraphs>
  <Slides>16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Wingdings</vt:lpstr>
      <vt:lpstr>Office Theme</vt:lpstr>
      <vt:lpstr>RAČUNAM DO 1000</vt:lpstr>
      <vt:lpstr>TOREK, 5. 5. 2020</vt:lpstr>
      <vt:lpstr>PRIŠTEVAM ENICE</vt:lpstr>
      <vt:lpstr>PowerPointova predstavitev</vt:lpstr>
      <vt:lpstr>Račune prepiši v zvezek in jih izračunaj.</vt:lpstr>
      <vt:lpstr>PowerPointova predstavitev</vt:lpstr>
      <vt:lpstr>PowerPointova predstavitev</vt:lpstr>
      <vt:lpstr>Račune prepiši v zvezek in jih izračunaj.</vt:lpstr>
      <vt:lpstr> ČETRTEK, 7. 5. 2020 </vt:lpstr>
      <vt:lpstr>PRIŠTEVAM ENICE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Račune prepiši v zvezek in jih izračunaj.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RAČUNAM DO 1000</dc:title>
  <dc:creator>Mateja Verbanec</dc:creator>
  <cp:lastModifiedBy>Mateja Verbanec</cp:lastModifiedBy>
  <cp:revision>9</cp:revision>
  <dcterms:created xsi:type="dcterms:W3CDTF">2020-04-30T17:53:04Z</dcterms:created>
  <dcterms:modified xsi:type="dcterms:W3CDTF">2020-05-03T12:44:44Z</dcterms:modified>
</cp:coreProperties>
</file>