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329" r:id="rId2"/>
    <p:sldId id="274" r:id="rId3"/>
    <p:sldId id="330" r:id="rId4"/>
    <p:sldId id="365" r:id="rId5"/>
    <p:sldId id="375" r:id="rId6"/>
    <p:sldId id="374" r:id="rId7"/>
    <p:sldId id="371" r:id="rId8"/>
    <p:sldId id="273" r:id="rId9"/>
    <p:sldId id="341" r:id="rId10"/>
    <p:sldId id="366" r:id="rId11"/>
    <p:sldId id="376" r:id="rId12"/>
    <p:sldId id="377" r:id="rId13"/>
    <p:sldId id="3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sek brez naslova" id="{5C5319CE-F9A4-41FF-91CA-99D2F664835F}">
          <p14:sldIdLst>
            <p14:sldId id="329"/>
            <p14:sldId id="274"/>
            <p14:sldId id="330"/>
            <p14:sldId id="365"/>
            <p14:sldId id="375"/>
            <p14:sldId id="374"/>
            <p14:sldId id="371"/>
            <p14:sldId id="273"/>
            <p14:sldId id="341"/>
            <p14:sldId id="366"/>
            <p14:sldId id="376"/>
            <p14:sldId id="377"/>
            <p14:sldId id="3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1C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4660"/>
  </p:normalViewPr>
  <p:slideViewPr>
    <p:cSldViewPr snapToGrid="0">
      <p:cViewPr varScale="1">
        <p:scale>
          <a:sx n="85" d="100"/>
          <a:sy n="85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437FB-EF72-4C37-A7FE-6BC6D4955305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68652-4022-4BD7-BA08-7BD8CB5DEC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060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68652-4022-4BD7-BA08-7BD8CB5DEC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09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68652-4022-4BD7-BA08-7BD8CB5DEC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51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68652-4022-4BD7-BA08-7BD8CB5DEC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904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68652-4022-4BD7-BA08-7BD8CB5DEC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76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37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601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922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454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247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673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105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71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41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28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449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6AEE8-DE8A-4430-99C6-02F16BA7AFCE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395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CDDA517-4E2F-4DE4-B10E-705C07010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9379" y="3687904"/>
            <a:ext cx="6969440" cy="1514185"/>
          </a:xfrm>
        </p:spPr>
        <p:txBody>
          <a:bodyPr anchor="t">
            <a:noAutofit/>
          </a:bodyPr>
          <a:lstStyle/>
          <a:p>
            <a:r>
              <a:rPr lang="sl-SI" sz="7200" dirty="0">
                <a:solidFill>
                  <a:srgbClr val="000000"/>
                </a:solidFill>
                <a:latin typeface="Comic Sans MS" panose="030F0702030302020204" pitchFamily="66" charset="0"/>
              </a:rPr>
              <a:t>RAČUNAM DO 1000</a:t>
            </a:r>
          </a:p>
        </p:txBody>
      </p:sp>
      <p:sp>
        <p:nvSpPr>
          <p:cNvPr id="75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LILI IN BINE 3, samostojni delovni zvezek za matematiko v 3 ...">
            <a:extLst>
              <a:ext uri="{FF2B5EF4-FFF2-40B4-BE49-F238E27FC236}">
                <a16:creationId xmlns:a16="http://schemas.microsoft.com/office/drawing/2014/main" id="{8F9D3BD1-0AA3-4965-9C14-8437573F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0336" y="284833"/>
            <a:ext cx="2410331" cy="20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C210893B-83E5-496F-84FF-74377F206652}"/>
              </a:ext>
            </a:extLst>
          </p:cNvPr>
          <p:cNvSpPr txBox="1">
            <a:spLocks/>
          </p:cNvSpPr>
          <p:nvPr/>
        </p:nvSpPr>
        <p:spPr>
          <a:xfrm>
            <a:off x="5366005" y="5784839"/>
            <a:ext cx="5843450" cy="788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sl-SI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2" descr="Bitmoji Image">
            <a:extLst>
              <a:ext uri="{FF2B5EF4-FFF2-40B4-BE49-F238E27FC236}">
                <a16:creationId xmlns:a16="http://schemas.microsoft.com/office/drawing/2014/main" id="{9BBFA5E9-6E70-4437-8676-4F24AE35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81" y="2839031"/>
            <a:ext cx="3163437" cy="31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5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63DC82-D111-4796-AC76-84A42E9E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4044"/>
            <a:ext cx="10515600" cy="56220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4000" dirty="0"/>
              <a:t>V ribniku je bilo 326 žab. Ponovno je priletela štorklja in ujela 6 žab. Koliko žab je sedaj v ribniku?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RAČUN:</a:t>
            </a:r>
          </a:p>
          <a:p>
            <a:pPr marL="0" indent="0">
              <a:buNone/>
            </a:pPr>
            <a:r>
              <a:rPr lang="sl-SI" sz="4000" dirty="0"/>
              <a:t>3</a:t>
            </a:r>
            <a:r>
              <a:rPr lang="sl-SI" sz="4000" dirty="0">
                <a:solidFill>
                  <a:srgbClr val="0070C0"/>
                </a:solidFill>
              </a:rPr>
              <a:t>26</a:t>
            </a:r>
            <a:r>
              <a:rPr lang="sl-SI" sz="4000" dirty="0"/>
              <a:t> – </a:t>
            </a:r>
            <a:r>
              <a:rPr lang="sl-SI" sz="4000" dirty="0">
                <a:solidFill>
                  <a:srgbClr val="0070C0"/>
                </a:solidFill>
              </a:rPr>
              <a:t>6</a:t>
            </a:r>
            <a:r>
              <a:rPr lang="sl-SI" sz="4000" dirty="0"/>
              <a:t> = 3</a:t>
            </a:r>
            <a:r>
              <a:rPr lang="sl-SI" sz="4000" dirty="0">
                <a:solidFill>
                  <a:srgbClr val="0070C0"/>
                </a:solidFill>
              </a:rPr>
              <a:t>20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ODGOVOR:</a:t>
            </a:r>
          </a:p>
          <a:p>
            <a:pPr marL="0" indent="0">
              <a:buNone/>
            </a:pPr>
            <a:r>
              <a:rPr lang="sl-SI" sz="4000" dirty="0"/>
              <a:t>V ribniku je še 320 žab.</a:t>
            </a:r>
            <a:endParaRPr lang="sl-SI" sz="3600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8C8381-E118-4D5A-BC79-60A4A52628E6}"/>
              </a:ext>
            </a:extLst>
          </p:cNvPr>
          <p:cNvSpPr txBox="1"/>
          <p:nvPr/>
        </p:nvSpPr>
        <p:spPr>
          <a:xfrm>
            <a:off x="2675467" y="61893"/>
            <a:ext cx="641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002060"/>
                </a:solidFill>
              </a:rPr>
              <a:t>BESEDILNO NALOGO PREPIŠI V ZVEZEK</a:t>
            </a:r>
          </a:p>
          <a:p>
            <a:pPr algn="ctr"/>
            <a:r>
              <a:rPr lang="sl-SI" sz="2800" b="1" dirty="0">
                <a:solidFill>
                  <a:srgbClr val="002060"/>
                </a:solidFill>
              </a:rPr>
              <a:t>NASLOV: </a:t>
            </a:r>
            <a:r>
              <a:rPr lang="sl-SI" sz="2800" b="1" dirty="0">
                <a:solidFill>
                  <a:srgbClr val="FF0000"/>
                </a:solidFill>
              </a:rPr>
              <a:t>ODŠTEVAM ENICE</a:t>
            </a:r>
          </a:p>
        </p:txBody>
      </p:sp>
    </p:spTree>
    <p:extLst>
      <p:ext uri="{BB962C8B-B14F-4D97-AF65-F5344CB8AC3E}">
        <p14:creationId xmlns:p14="http://schemas.microsoft.com/office/powerpoint/2010/main" val="17036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3F7B0E88-4B6A-4BC9-AD7F-0C716B6B9DCB}"/>
              </a:ext>
            </a:extLst>
          </p:cNvPr>
          <p:cNvSpPr/>
          <p:nvPr/>
        </p:nvSpPr>
        <p:spPr>
          <a:xfrm>
            <a:off x="908387" y="365125"/>
            <a:ext cx="10375226" cy="6127750"/>
          </a:xfrm>
          <a:prstGeom prst="rect">
            <a:avLst/>
          </a:prstGeom>
          <a:solidFill>
            <a:srgbClr val="F1CC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1D102B-226D-4584-BDA7-08EA3E0D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76" y="435826"/>
            <a:ext cx="10515600" cy="1325563"/>
          </a:xfrm>
        </p:spPr>
        <p:txBody>
          <a:bodyPr/>
          <a:lstStyle/>
          <a:p>
            <a:endParaRPr lang="sl-SI" b="1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36ECC6E5-D1FD-494A-BF32-9F054CD3D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93" y="1832090"/>
            <a:ext cx="9412013" cy="2953162"/>
          </a:xfrm>
        </p:spPr>
      </p:pic>
    </p:spTree>
    <p:extLst>
      <p:ext uri="{BB962C8B-B14F-4D97-AF65-F5344CB8AC3E}">
        <p14:creationId xmlns:p14="http://schemas.microsoft.com/office/powerpoint/2010/main" val="139870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63DC82-D111-4796-AC76-84A42E9E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444"/>
            <a:ext cx="10515600" cy="57236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4000" dirty="0"/>
              <a:t>Minilo je nekaj časa in v ribniku se trenutno nahaja 313 žab. Koliko žab bo v ribniku, če jih štorklja poje 5?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RAČUN:</a:t>
            </a:r>
          </a:p>
          <a:p>
            <a:pPr marL="0" indent="0">
              <a:buNone/>
            </a:pPr>
            <a:r>
              <a:rPr lang="sl-SI" sz="4000" dirty="0"/>
              <a:t>3</a:t>
            </a:r>
            <a:r>
              <a:rPr lang="sl-SI" sz="4000" dirty="0">
                <a:solidFill>
                  <a:srgbClr val="0070C0"/>
                </a:solidFill>
              </a:rPr>
              <a:t>13</a:t>
            </a:r>
            <a:r>
              <a:rPr lang="sl-SI" sz="4000" dirty="0"/>
              <a:t> – </a:t>
            </a:r>
            <a:r>
              <a:rPr lang="sl-SI" sz="4000" dirty="0">
                <a:solidFill>
                  <a:srgbClr val="0070C0"/>
                </a:solidFill>
              </a:rPr>
              <a:t>5</a:t>
            </a:r>
            <a:r>
              <a:rPr lang="sl-SI" sz="4000" dirty="0"/>
              <a:t> = 3</a:t>
            </a:r>
            <a:r>
              <a:rPr lang="sl-SI" sz="4000" dirty="0">
                <a:solidFill>
                  <a:srgbClr val="0070C0"/>
                </a:solidFill>
              </a:rPr>
              <a:t>08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ODGOVOR:</a:t>
            </a:r>
          </a:p>
          <a:p>
            <a:pPr marL="0" indent="0">
              <a:buNone/>
            </a:pPr>
            <a:r>
              <a:rPr lang="sl-SI" sz="4000" dirty="0"/>
              <a:t>V ribniku bo ostalo 308 žab.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8C8381-E118-4D5A-BC79-60A4A52628E6}"/>
              </a:ext>
            </a:extLst>
          </p:cNvPr>
          <p:cNvSpPr txBox="1"/>
          <p:nvPr/>
        </p:nvSpPr>
        <p:spPr>
          <a:xfrm>
            <a:off x="2675467" y="231226"/>
            <a:ext cx="641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002060"/>
                </a:solidFill>
              </a:rPr>
              <a:t>BESEDILNO NALOGO 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22936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50D7FF-753F-4B8A-902E-058964B27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502"/>
            <a:ext cx="10515600" cy="1325563"/>
          </a:xfrm>
        </p:spPr>
        <p:txBody>
          <a:bodyPr/>
          <a:lstStyle/>
          <a:p>
            <a:pPr algn="ctr"/>
            <a:r>
              <a:rPr lang="sl-SI" b="1" dirty="0"/>
              <a:t>Račune prepiši v zvezek in jih izračunaj.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682AE6-F70F-4607-95E0-21C91270E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064"/>
            <a:ext cx="10515600" cy="516343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sl-SI" sz="3200" dirty="0"/>
              <a:t>4</a:t>
            </a:r>
            <a:r>
              <a:rPr lang="sl-SI" sz="3200" dirty="0">
                <a:solidFill>
                  <a:srgbClr val="0070C0"/>
                </a:solidFill>
              </a:rPr>
              <a:t>96</a:t>
            </a:r>
            <a:r>
              <a:rPr lang="sl-SI" sz="3200" dirty="0"/>
              <a:t> – 6 = ____                                          6</a:t>
            </a:r>
            <a:r>
              <a:rPr lang="sl-SI" sz="3200" dirty="0">
                <a:solidFill>
                  <a:srgbClr val="0070C0"/>
                </a:solidFill>
              </a:rPr>
              <a:t>94</a:t>
            </a:r>
            <a:r>
              <a:rPr lang="sl-SI" sz="3200" dirty="0"/>
              <a:t> – 5 = ____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l-SI" sz="3200" dirty="0"/>
              <a:t>7</a:t>
            </a:r>
            <a:r>
              <a:rPr lang="sl-SI" sz="3200" dirty="0">
                <a:solidFill>
                  <a:srgbClr val="0070C0"/>
                </a:solidFill>
              </a:rPr>
              <a:t>81</a:t>
            </a:r>
            <a:r>
              <a:rPr lang="sl-SI" sz="3200" dirty="0"/>
              <a:t> – ____ = 780                                      1</a:t>
            </a:r>
            <a:r>
              <a:rPr lang="sl-SI" sz="3200" dirty="0">
                <a:solidFill>
                  <a:srgbClr val="0070C0"/>
                </a:solidFill>
              </a:rPr>
              <a:t>94</a:t>
            </a:r>
            <a:r>
              <a:rPr lang="sl-SI" sz="3200" dirty="0"/>
              <a:t> – ____ = 188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l-SI" sz="3200" dirty="0"/>
              <a:t>2</a:t>
            </a:r>
            <a:r>
              <a:rPr lang="sl-SI" sz="3200" dirty="0">
                <a:solidFill>
                  <a:srgbClr val="0070C0"/>
                </a:solidFill>
              </a:rPr>
              <a:t>55</a:t>
            </a:r>
            <a:r>
              <a:rPr lang="sl-SI" sz="3200" dirty="0"/>
              <a:t> – 5 = ____                                          2</a:t>
            </a:r>
            <a:r>
              <a:rPr lang="sl-SI" sz="3200" dirty="0">
                <a:solidFill>
                  <a:srgbClr val="0070C0"/>
                </a:solidFill>
              </a:rPr>
              <a:t>77</a:t>
            </a:r>
            <a:r>
              <a:rPr lang="sl-SI" sz="3200" dirty="0"/>
              <a:t> – 9 = ____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l-SI" sz="3200" dirty="0"/>
              <a:t>____ – 5 = 190                                          ____ – 0 = 359 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3637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1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8BC7C29-9548-4E64-A990-008C2629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l-SI" sz="6600" b="1" dirty="0"/>
              <a:t>PONEDELJEK, 11. 5. 2020</a:t>
            </a:r>
            <a:br>
              <a:rPr lang="sl-SI" sz="2800" b="1" dirty="0">
                <a:solidFill>
                  <a:srgbClr val="FFFFFF"/>
                </a:solidFill>
              </a:rPr>
            </a:br>
            <a:endParaRPr lang="sl-SI" sz="2800" b="1" dirty="0">
              <a:solidFill>
                <a:srgbClr val="FFFFFF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CDBCB8-349B-4567-A0DC-BBCA89ADE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Danes se bomo nauči odštevati enice. Juhu!</a:t>
            </a:r>
          </a:p>
          <a:p>
            <a:pPr marL="0" indent="0">
              <a:buNone/>
            </a:pPr>
            <a:r>
              <a:rPr lang="sl-SI" sz="2400" dirty="0"/>
              <a:t>Veselo na delo </a:t>
            </a:r>
            <a:r>
              <a:rPr lang="sl-SI" sz="2400" dirty="0">
                <a:sym typeface="Wingdings" panose="05000000000000000000" pitchFamily="2" charset="2"/>
              </a:rPr>
              <a:t>  </a:t>
            </a:r>
            <a:endParaRPr lang="sl-SI" sz="2400" dirty="0"/>
          </a:p>
        </p:txBody>
      </p:sp>
      <p:pic>
        <p:nvPicPr>
          <p:cNvPr id="13" name="Picture 2" descr="Lilibi igrice">
            <a:extLst>
              <a:ext uri="{FF2B5EF4-FFF2-40B4-BE49-F238E27FC236}">
                <a16:creationId xmlns:a16="http://schemas.microsoft.com/office/drawing/2014/main" id="{330922B7-133C-46D6-A734-102C7D1E5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r="-2" b="-2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3F7B0E88-4B6A-4BC9-AD7F-0C716B6B9DCB}"/>
              </a:ext>
            </a:extLst>
          </p:cNvPr>
          <p:cNvSpPr/>
          <p:nvPr/>
        </p:nvSpPr>
        <p:spPr>
          <a:xfrm>
            <a:off x="908387" y="365125"/>
            <a:ext cx="10375226" cy="6127750"/>
          </a:xfrm>
          <a:prstGeom prst="rect">
            <a:avLst/>
          </a:prstGeom>
          <a:solidFill>
            <a:srgbClr val="F1CC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1D102B-226D-4584-BDA7-08EA3E0D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76" y="435826"/>
            <a:ext cx="10515600" cy="1325563"/>
          </a:xfrm>
        </p:spPr>
        <p:txBody>
          <a:bodyPr/>
          <a:lstStyle/>
          <a:p>
            <a:r>
              <a:rPr lang="sl-SI" b="1" dirty="0"/>
              <a:t>ODŠTEVAM ENICE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4AA8AD14-D0D1-4544-9808-B752DCA9B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98" y="2157949"/>
            <a:ext cx="9335803" cy="3686689"/>
          </a:xfrm>
        </p:spPr>
      </p:pic>
    </p:spTree>
    <p:extLst>
      <p:ext uri="{BB962C8B-B14F-4D97-AF65-F5344CB8AC3E}">
        <p14:creationId xmlns:p14="http://schemas.microsoft.com/office/powerpoint/2010/main" val="364836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63DC82-D111-4796-AC76-84A42E9E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951"/>
            <a:ext cx="10515600" cy="53791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4000" dirty="0"/>
              <a:t>V vrtnariji so imeli 225 sadik solate. 3 sadike so se posušile. Koliko sadik še imajo?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RAČUN:</a:t>
            </a:r>
          </a:p>
          <a:p>
            <a:pPr marL="0" indent="0">
              <a:buNone/>
            </a:pPr>
            <a:r>
              <a:rPr lang="sl-SI" sz="4000" dirty="0"/>
              <a:t>2</a:t>
            </a:r>
            <a:r>
              <a:rPr lang="sl-SI" sz="4000" dirty="0">
                <a:solidFill>
                  <a:srgbClr val="0070C0"/>
                </a:solidFill>
              </a:rPr>
              <a:t>25</a:t>
            </a:r>
            <a:r>
              <a:rPr lang="sl-SI" sz="4000" dirty="0"/>
              <a:t> – </a:t>
            </a:r>
            <a:r>
              <a:rPr lang="sl-SI" sz="4000" dirty="0">
                <a:solidFill>
                  <a:srgbClr val="0070C0"/>
                </a:solidFill>
              </a:rPr>
              <a:t>3</a:t>
            </a:r>
            <a:r>
              <a:rPr lang="sl-SI" sz="4000" dirty="0"/>
              <a:t> = 2</a:t>
            </a:r>
            <a:r>
              <a:rPr lang="sl-SI" sz="4000" dirty="0">
                <a:solidFill>
                  <a:srgbClr val="0070C0"/>
                </a:solidFill>
              </a:rPr>
              <a:t>22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ODGOVOR:</a:t>
            </a:r>
          </a:p>
          <a:p>
            <a:pPr marL="0" indent="0">
              <a:buNone/>
            </a:pPr>
            <a:r>
              <a:rPr lang="sl-SI" sz="4000" dirty="0"/>
              <a:t>Imajo še 222 sadik.</a:t>
            </a:r>
            <a:endParaRPr lang="sl-SI" sz="3600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8C8381-E118-4D5A-BC79-60A4A52628E6}"/>
              </a:ext>
            </a:extLst>
          </p:cNvPr>
          <p:cNvSpPr txBox="1"/>
          <p:nvPr/>
        </p:nvSpPr>
        <p:spPr>
          <a:xfrm>
            <a:off x="2675467" y="61893"/>
            <a:ext cx="641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002060"/>
                </a:solidFill>
              </a:rPr>
              <a:t>BESEDILNO NALOGO PREPIŠI V ZVEZEK</a:t>
            </a:r>
          </a:p>
          <a:p>
            <a:pPr algn="ctr"/>
            <a:r>
              <a:rPr lang="sl-SI" sz="2800" b="1" dirty="0">
                <a:solidFill>
                  <a:srgbClr val="002060"/>
                </a:solidFill>
              </a:rPr>
              <a:t>NASLOV: </a:t>
            </a:r>
            <a:r>
              <a:rPr lang="sl-SI" sz="2800" b="1" dirty="0">
                <a:solidFill>
                  <a:srgbClr val="FF0000"/>
                </a:solidFill>
              </a:rPr>
              <a:t>ODŠTEVAM ENICE</a:t>
            </a:r>
          </a:p>
        </p:txBody>
      </p:sp>
    </p:spTree>
    <p:extLst>
      <p:ext uri="{BB962C8B-B14F-4D97-AF65-F5344CB8AC3E}">
        <p14:creationId xmlns:p14="http://schemas.microsoft.com/office/powerpoint/2010/main" val="204071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3F7B0E88-4B6A-4BC9-AD7F-0C716B6B9DCB}"/>
              </a:ext>
            </a:extLst>
          </p:cNvPr>
          <p:cNvSpPr/>
          <p:nvPr/>
        </p:nvSpPr>
        <p:spPr>
          <a:xfrm>
            <a:off x="908387" y="365125"/>
            <a:ext cx="10375226" cy="6127750"/>
          </a:xfrm>
          <a:prstGeom prst="rect">
            <a:avLst/>
          </a:prstGeom>
          <a:solidFill>
            <a:srgbClr val="F1CC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1D102B-226D-4584-BDA7-08EA3E0D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76" y="435826"/>
            <a:ext cx="10515600" cy="1325563"/>
          </a:xfrm>
        </p:spPr>
        <p:txBody>
          <a:bodyPr/>
          <a:lstStyle/>
          <a:p>
            <a:endParaRPr lang="sl-SI" b="1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80D0BA48-D1C3-4124-9A8F-2D70C6C24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51" y="1938129"/>
            <a:ext cx="9478698" cy="2981741"/>
          </a:xfrm>
        </p:spPr>
      </p:pic>
    </p:spTree>
    <p:extLst>
      <p:ext uri="{BB962C8B-B14F-4D97-AF65-F5344CB8AC3E}">
        <p14:creationId xmlns:p14="http://schemas.microsoft.com/office/powerpoint/2010/main" val="393498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63DC82-D111-4796-AC76-84A42E9E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444"/>
            <a:ext cx="10515600" cy="57236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4000" dirty="0"/>
              <a:t>V ribniku je bilo 330 žab. Štorklja je 4 žabe pojedla. Koliko žab je še v ribniku?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RAČUN:</a:t>
            </a:r>
          </a:p>
          <a:p>
            <a:pPr marL="0" indent="0">
              <a:buNone/>
            </a:pPr>
            <a:r>
              <a:rPr lang="sl-SI" sz="4000" dirty="0"/>
              <a:t>3</a:t>
            </a:r>
            <a:r>
              <a:rPr lang="sl-SI" sz="4000" dirty="0">
                <a:solidFill>
                  <a:srgbClr val="0070C0"/>
                </a:solidFill>
              </a:rPr>
              <a:t>30</a:t>
            </a:r>
            <a:r>
              <a:rPr lang="sl-SI" sz="4000" dirty="0"/>
              <a:t> – </a:t>
            </a:r>
            <a:r>
              <a:rPr lang="sl-SI" sz="4000" dirty="0">
                <a:solidFill>
                  <a:srgbClr val="0070C0"/>
                </a:solidFill>
              </a:rPr>
              <a:t>4</a:t>
            </a:r>
            <a:r>
              <a:rPr lang="sl-SI" sz="4000" dirty="0"/>
              <a:t> = 3</a:t>
            </a:r>
            <a:r>
              <a:rPr lang="sl-SI" sz="4000" dirty="0">
                <a:solidFill>
                  <a:srgbClr val="0070C0"/>
                </a:solidFill>
              </a:rPr>
              <a:t>26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ODGOVOR:</a:t>
            </a:r>
          </a:p>
          <a:p>
            <a:pPr marL="0" indent="0">
              <a:buNone/>
            </a:pPr>
            <a:r>
              <a:rPr lang="sl-SI" sz="4000" dirty="0"/>
              <a:t>V ribniku je še 326 žab.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8C8381-E118-4D5A-BC79-60A4A52628E6}"/>
              </a:ext>
            </a:extLst>
          </p:cNvPr>
          <p:cNvSpPr txBox="1"/>
          <p:nvPr/>
        </p:nvSpPr>
        <p:spPr>
          <a:xfrm>
            <a:off x="2675467" y="231226"/>
            <a:ext cx="641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002060"/>
                </a:solidFill>
              </a:rPr>
              <a:t>BESEDILNO NALOGO 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303560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50D7FF-753F-4B8A-902E-058964B27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502"/>
            <a:ext cx="10515600" cy="1325563"/>
          </a:xfrm>
        </p:spPr>
        <p:txBody>
          <a:bodyPr/>
          <a:lstStyle/>
          <a:p>
            <a:pPr algn="ctr"/>
            <a:r>
              <a:rPr lang="sl-SI" b="1" dirty="0"/>
              <a:t>Račune prepiši v zvezek in jih izračunaj.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682AE6-F70F-4607-95E0-21C91270E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064"/>
            <a:ext cx="10515600" cy="516343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sl-SI" sz="3200" dirty="0"/>
              <a:t>3</a:t>
            </a:r>
            <a:r>
              <a:rPr lang="sl-SI" sz="3200" dirty="0">
                <a:solidFill>
                  <a:srgbClr val="0070C0"/>
                </a:solidFill>
              </a:rPr>
              <a:t>29</a:t>
            </a:r>
            <a:r>
              <a:rPr lang="sl-SI" sz="3200" dirty="0"/>
              <a:t> – 3 = ____                                          7</a:t>
            </a:r>
            <a:r>
              <a:rPr lang="sl-SI" sz="3200" dirty="0">
                <a:solidFill>
                  <a:srgbClr val="0070C0"/>
                </a:solidFill>
              </a:rPr>
              <a:t>20</a:t>
            </a:r>
            <a:r>
              <a:rPr lang="sl-SI" sz="3200" dirty="0"/>
              <a:t> – 6 = ____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l-SI" sz="3200" dirty="0"/>
              <a:t>6</a:t>
            </a:r>
            <a:r>
              <a:rPr lang="sl-SI" sz="3200" dirty="0">
                <a:solidFill>
                  <a:srgbClr val="0070C0"/>
                </a:solidFill>
              </a:rPr>
              <a:t>77</a:t>
            </a:r>
            <a:r>
              <a:rPr lang="sl-SI" sz="3200" dirty="0"/>
              <a:t> – ____ = 674                                      8</a:t>
            </a:r>
            <a:r>
              <a:rPr lang="sl-SI" sz="3200" dirty="0">
                <a:solidFill>
                  <a:srgbClr val="0070C0"/>
                </a:solidFill>
              </a:rPr>
              <a:t>30</a:t>
            </a:r>
            <a:r>
              <a:rPr lang="sl-SI" sz="3200" dirty="0"/>
              <a:t> – ____ = 824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l-SI" sz="3200" dirty="0"/>
              <a:t>7</a:t>
            </a:r>
            <a:r>
              <a:rPr lang="sl-SI" sz="3200" dirty="0">
                <a:solidFill>
                  <a:srgbClr val="0070C0"/>
                </a:solidFill>
              </a:rPr>
              <a:t>48</a:t>
            </a:r>
            <a:r>
              <a:rPr lang="sl-SI" sz="3200" dirty="0"/>
              <a:t> – 6 = ____                                          5</a:t>
            </a:r>
            <a:r>
              <a:rPr lang="sl-SI" sz="3200" dirty="0">
                <a:solidFill>
                  <a:srgbClr val="0070C0"/>
                </a:solidFill>
              </a:rPr>
              <a:t>60</a:t>
            </a:r>
            <a:r>
              <a:rPr lang="sl-SI" sz="3200" dirty="0"/>
              <a:t> – 9 = ____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l-SI" sz="3200" dirty="0"/>
              <a:t>____ – 0 = 291                                          ____ – 9 = 471 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2280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FC4ED35-2E62-4FC1-B101-CD75009F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sl-SI" sz="7200" b="1" dirty="0"/>
              <a:t>SREDA, 13. 5. 2020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DA7672-C607-41FF-B386-B6B2C87E8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367601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Danes nadaljuješ od tu naprej.</a:t>
            </a:r>
          </a:p>
          <a:p>
            <a:pPr marL="0" indent="0">
              <a:buNone/>
            </a:pPr>
            <a:r>
              <a:rPr lang="sl-SI" sz="2400" dirty="0"/>
              <a:t>Naučil se boš še nekaj novega </a:t>
            </a:r>
            <a:r>
              <a:rPr lang="sl-SI" sz="2400" dirty="0">
                <a:sym typeface="Wingdings" panose="05000000000000000000" pitchFamily="2" charset="2"/>
              </a:rPr>
              <a:t> </a:t>
            </a:r>
            <a:endParaRPr lang="sl-SI" sz="2400" dirty="0"/>
          </a:p>
        </p:txBody>
      </p:sp>
      <p:pic>
        <p:nvPicPr>
          <p:cNvPr id="4" name="Picture 2" descr="200+ Free Emoji &amp; Smiley Vectors - Pixabay">
            <a:extLst>
              <a:ext uri="{FF2B5EF4-FFF2-40B4-BE49-F238E27FC236}">
                <a16:creationId xmlns:a16="http://schemas.microsoft.com/office/drawing/2014/main" id="{16C2E191-4A65-482B-8DFA-273BB9687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" b="5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3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3F7B0E88-4B6A-4BC9-AD7F-0C716B6B9DCB}"/>
              </a:ext>
            </a:extLst>
          </p:cNvPr>
          <p:cNvSpPr/>
          <p:nvPr/>
        </p:nvSpPr>
        <p:spPr>
          <a:xfrm>
            <a:off x="908387" y="365125"/>
            <a:ext cx="10375226" cy="6127750"/>
          </a:xfrm>
          <a:prstGeom prst="rect">
            <a:avLst/>
          </a:prstGeom>
          <a:solidFill>
            <a:srgbClr val="F1CC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1D102B-226D-4584-BDA7-08EA3E0D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76" y="435826"/>
            <a:ext cx="10515600" cy="1325563"/>
          </a:xfrm>
        </p:spPr>
        <p:txBody>
          <a:bodyPr/>
          <a:lstStyle/>
          <a:p>
            <a:r>
              <a:rPr lang="sl-SI" b="1" dirty="0"/>
              <a:t>ODŠTEVAM ENICE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F1A4E99-735A-4B3D-9772-41A06BB05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93" y="1832090"/>
            <a:ext cx="9412013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95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325</Words>
  <Application>Microsoft Office PowerPoint</Application>
  <PresentationFormat>Širokozaslonsko</PresentationFormat>
  <Paragraphs>57</Paragraphs>
  <Slides>13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Wingdings</vt:lpstr>
      <vt:lpstr>Office Theme</vt:lpstr>
      <vt:lpstr>RAČUNAM DO 1000</vt:lpstr>
      <vt:lpstr>PONEDELJEK, 11. 5. 2020 </vt:lpstr>
      <vt:lpstr>ODŠTEVAM ENICE</vt:lpstr>
      <vt:lpstr>PowerPointova predstavitev</vt:lpstr>
      <vt:lpstr>PowerPointova predstavitev</vt:lpstr>
      <vt:lpstr>PowerPointova predstavitev</vt:lpstr>
      <vt:lpstr>Račune prepiši v zvezek in jih izračunaj.</vt:lpstr>
      <vt:lpstr>SREDA, 13. 5. 2020</vt:lpstr>
      <vt:lpstr>ODŠTEVAM ENICE</vt:lpstr>
      <vt:lpstr>PowerPointova predstavitev</vt:lpstr>
      <vt:lpstr>PowerPointova predstavitev</vt:lpstr>
      <vt:lpstr>PowerPointova predstavitev</vt:lpstr>
      <vt:lpstr>Račune prepiši v zvezek in jih izračunaj.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RAČUNAM DO 1000</dc:title>
  <dc:creator>Mateja Verbanec</dc:creator>
  <cp:lastModifiedBy>Mateja Verbanec</cp:lastModifiedBy>
  <cp:revision>2</cp:revision>
  <dcterms:created xsi:type="dcterms:W3CDTF">2020-05-06T10:27:50Z</dcterms:created>
  <dcterms:modified xsi:type="dcterms:W3CDTF">2020-05-07T07:58:18Z</dcterms:modified>
</cp:coreProperties>
</file>