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4" r:id="rId5"/>
    <p:sldId id="273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198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627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46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376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586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952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671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88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22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671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160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4767-8244-4D7F-A18A-F5EFA26EA7DA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5D7F-F4D9-4DD0-AFBC-C80A84DDD9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96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2"/>
          <p:cNvSpPr txBox="1">
            <a:spLocks/>
          </p:cNvSpPr>
          <p:nvPr/>
        </p:nvSpPr>
        <p:spPr>
          <a:xfrm>
            <a:off x="731796" y="2369543"/>
            <a:ext cx="10812503" cy="14023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l-SI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4400" b="1" dirty="0">
                <a:solidFill>
                  <a:srgbClr val="C00000"/>
                </a:solidFill>
              </a:rPr>
              <a:t>GOSPODARSKI RAZCVET RIMSKEGA IMPERIJA</a:t>
            </a:r>
          </a:p>
        </p:txBody>
      </p:sp>
    </p:spTree>
    <p:extLst>
      <p:ext uri="{BB962C8B-B14F-4D97-AF65-F5344CB8AC3E}">
        <p14:creationId xmlns:p14="http://schemas.microsoft.com/office/powerpoint/2010/main" val="18223869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94787" y="242037"/>
            <a:ext cx="6929768" cy="5708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l-SI" sz="3600" b="1" dirty="0"/>
              <a:t>1. </a:t>
            </a:r>
            <a:r>
              <a:rPr lang="sl-SI" sz="3200" b="1" dirty="0"/>
              <a:t>Brezmejni rimski imperij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3189408" y="5757067"/>
            <a:ext cx="5777947" cy="809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Rimljani so svoj imperij imenovali brezmejni imperij, saj njegove meje niso bile jasno začrtane.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87" y="1118135"/>
            <a:ext cx="6929768" cy="4437631"/>
          </a:xfrm>
          <a:prstGeom prst="rect">
            <a:avLst/>
          </a:prstGeom>
        </p:spPr>
      </p:pic>
      <p:sp>
        <p:nvSpPr>
          <p:cNvPr id="7" name="Oblak 6"/>
          <p:cNvSpPr/>
          <p:nvPr/>
        </p:nvSpPr>
        <p:spPr>
          <a:xfrm>
            <a:off x="579813" y="2079150"/>
            <a:ext cx="2119745" cy="1818409"/>
          </a:xfrm>
          <a:prstGeom prst="cloudCallout">
            <a:avLst>
              <a:gd name="adj1" fmla="val 129461"/>
              <a:gd name="adj2" fmla="val -3727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LIMES</a:t>
            </a:r>
          </a:p>
        </p:txBody>
      </p:sp>
      <p:sp>
        <p:nvSpPr>
          <p:cNvPr id="8" name="Oblak 7"/>
          <p:cNvSpPr/>
          <p:nvPr/>
        </p:nvSpPr>
        <p:spPr>
          <a:xfrm>
            <a:off x="9063920" y="2741427"/>
            <a:ext cx="2150918" cy="2048477"/>
          </a:xfrm>
          <a:prstGeom prst="cloudCallout">
            <a:avLst>
              <a:gd name="adj1" fmla="val -104891"/>
              <a:gd name="adj2" fmla="val 6909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NOVE PROVINCE</a:t>
            </a:r>
          </a:p>
        </p:txBody>
      </p:sp>
    </p:spTree>
    <p:extLst>
      <p:ext uri="{BB962C8B-B14F-4D97-AF65-F5344CB8AC3E}">
        <p14:creationId xmlns:p14="http://schemas.microsoft.com/office/powerpoint/2010/main" val="1023851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8549" y="186374"/>
            <a:ext cx="6929768" cy="5708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l-SI" sz="3600" b="1" dirty="0"/>
              <a:t>2. </a:t>
            </a:r>
            <a:r>
              <a:rPr lang="sl-SI" sz="3200" b="1" dirty="0"/>
              <a:t>Romanizacija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264" y="1967701"/>
            <a:ext cx="4205054" cy="4448291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188433" y="4063747"/>
            <a:ext cx="5858178" cy="2545773"/>
            <a:chOff x="168547" y="4549131"/>
            <a:chExt cx="4902217" cy="2204960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549" y="4549131"/>
              <a:ext cx="4902215" cy="2037340"/>
            </a:xfrm>
            <a:prstGeom prst="rect">
              <a:avLst/>
            </a:prstGeom>
          </p:spPr>
        </p:pic>
        <p:grpSp>
          <p:nvGrpSpPr>
            <p:cNvPr id="13" name="Skupina 12"/>
            <p:cNvGrpSpPr/>
            <p:nvPr/>
          </p:nvGrpSpPr>
          <p:grpSpPr>
            <a:xfrm>
              <a:off x="168547" y="6504771"/>
              <a:ext cx="2636997" cy="249320"/>
              <a:chOff x="168548" y="6500471"/>
              <a:chExt cx="2234700" cy="163400"/>
            </a:xfrm>
          </p:grpSpPr>
          <p:pic>
            <p:nvPicPr>
              <p:cNvPr id="11" name="Slika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548" y="6509071"/>
                <a:ext cx="1306440" cy="154800"/>
              </a:xfrm>
              <a:prstGeom prst="rect">
                <a:avLst/>
              </a:prstGeom>
            </p:spPr>
          </p:pic>
          <p:pic>
            <p:nvPicPr>
              <p:cNvPr id="12" name="Slika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4988" y="6500471"/>
                <a:ext cx="928260" cy="163400"/>
              </a:xfrm>
              <a:prstGeom prst="rect">
                <a:avLst/>
              </a:prstGeom>
            </p:spPr>
          </p:pic>
        </p:grp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31" y="940871"/>
            <a:ext cx="4539492" cy="295599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215" y="940871"/>
            <a:ext cx="5090719" cy="4921869"/>
          </a:xfrm>
          <a:prstGeom prst="rect">
            <a:avLst/>
          </a:prstGeom>
        </p:spPr>
      </p:pic>
      <p:sp>
        <p:nvSpPr>
          <p:cNvPr id="16" name="Pravokotnik 15"/>
          <p:cNvSpPr/>
          <p:nvPr/>
        </p:nvSpPr>
        <p:spPr>
          <a:xfrm>
            <a:off x="7426106" y="136829"/>
            <a:ext cx="4502658" cy="12035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C00000"/>
                </a:solidFill>
              </a:rPr>
              <a:t>Je širjenje rimskega načina življenja, kulture, običajev, uporabe latinskega </a:t>
            </a:r>
            <a:r>
              <a:rPr lang="sl-SI" sz="2000" b="1">
                <a:solidFill>
                  <a:srgbClr val="C00000"/>
                </a:solidFill>
              </a:rPr>
              <a:t>jezika.</a:t>
            </a:r>
            <a:endParaRPr lang="sl-SI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09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521" y="349209"/>
            <a:ext cx="7746348" cy="4960546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Zaobljeni pravokotnik 5"/>
          <p:cNvSpPr/>
          <p:nvPr/>
        </p:nvSpPr>
        <p:spPr>
          <a:xfrm>
            <a:off x="6868391" y="5600697"/>
            <a:ext cx="4790209" cy="9455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>
              <a:solidFill>
                <a:schemeClr val="tx1"/>
              </a:solidFill>
            </a:endParaRP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Zahodne province so se hitro romanizirale, vzhodne pa le počasi, ali pa sploh ne.</a:t>
            </a:r>
          </a:p>
          <a:p>
            <a:pPr algn="ctr"/>
            <a:endParaRPr lang="sl-SI" dirty="0"/>
          </a:p>
        </p:txBody>
      </p:sp>
      <p:sp>
        <p:nvSpPr>
          <p:cNvPr id="7" name="Zaobljeni pravokotnik 6"/>
          <p:cNvSpPr/>
          <p:nvPr/>
        </p:nvSpPr>
        <p:spPr>
          <a:xfrm>
            <a:off x="332509" y="5476007"/>
            <a:ext cx="5641278" cy="119495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2000" b="1" dirty="0">
              <a:solidFill>
                <a:srgbClr val="C00000"/>
              </a:solidFill>
            </a:endParaRPr>
          </a:p>
          <a:p>
            <a:pPr algn="ctr"/>
            <a:r>
              <a:rPr lang="sl-SI" sz="2000" b="1" dirty="0">
                <a:solidFill>
                  <a:srgbClr val="C00000"/>
                </a:solidFill>
              </a:rPr>
              <a:t>Rimski način življenja so po imperiju širili rimski vojaki, uradniki, trgovci, priseljenci ...</a:t>
            </a:r>
          </a:p>
          <a:p>
            <a:pPr algn="ctr"/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4280959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8549" y="186374"/>
            <a:ext cx="6929768" cy="5708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l-SI" sz="3600" b="1" dirty="0"/>
              <a:t>3. </a:t>
            </a:r>
            <a:r>
              <a:rPr lang="sl-SI" sz="3200" b="1" dirty="0"/>
              <a:t>Gospodarstvo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554" y="4955116"/>
            <a:ext cx="3394521" cy="17791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Zaobljeni pravokotnik 6"/>
          <p:cNvSpPr/>
          <p:nvPr/>
        </p:nvSpPr>
        <p:spPr>
          <a:xfrm>
            <a:off x="4100801" y="3868713"/>
            <a:ext cx="3230596" cy="8690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Najpomembnejša gospodarska dejavnost je bila </a:t>
            </a:r>
            <a:r>
              <a:rPr lang="sl-SI" dirty="0">
                <a:solidFill>
                  <a:srgbClr val="C00000"/>
                </a:solidFill>
              </a:rPr>
              <a:t>kmetijstvo</a:t>
            </a:r>
            <a:r>
              <a:rPr lang="sl-SI" dirty="0"/>
              <a:t>.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7430181" y="186374"/>
            <a:ext cx="4579598" cy="14235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Z obdobjem rimskega miru je nastopil </a:t>
            </a:r>
            <a:r>
              <a:rPr lang="sl-SI" dirty="0">
                <a:solidFill>
                  <a:srgbClr val="C00000"/>
                </a:solidFill>
              </a:rPr>
              <a:t>gospodarski razcvet </a:t>
            </a:r>
            <a:r>
              <a:rPr lang="sl-SI" dirty="0"/>
              <a:t>v Sredozemlju, v katerem so pomembno vlogo imele tudi province.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48" y="2209445"/>
            <a:ext cx="3713040" cy="4377401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Zaobljeni pravokotnik 11"/>
          <p:cNvSpPr/>
          <p:nvPr/>
        </p:nvSpPr>
        <p:spPr>
          <a:xfrm>
            <a:off x="4440631" y="921599"/>
            <a:ext cx="2823618" cy="12465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Uvažali so mnogo surovin in izdelkov, zaradi česar se je razmahnila </a:t>
            </a:r>
            <a:r>
              <a:rPr lang="sl-SI" dirty="0">
                <a:solidFill>
                  <a:srgbClr val="C00000"/>
                </a:solidFill>
              </a:rPr>
              <a:t>trgovina</a:t>
            </a:r>
            <a:r>
              <a:rPr lang="sl-SI" dirty="0"/>
              <a:t>.</a:t>
            </a:r>
          </a:p>
        </p:txBody>
      </p:sp>
      <p:sp>
        <p:nvSpPr>
          <p:cNvPr id="13" name="Zaobljeni pravokotnik 12"/>
          <p:cNvSpPr/>
          <p:nvPr/>
        </p:nvSpPr>
        <p:spPr>
          <a:xfrm>
            <a:off x="3998554" y="2464392"/>
            <a:ext cx="3234845" cy="11080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Razvile so se mnoge </a:t>
            </a:r>
            <a:r>
              <a:rPr lang="sl-SI" dirty="0">
                <a:solidFill>
                  <a:srgbClr val="C00000"/>
                </a:solidFill>
              </a:rPr>
              <a:t>obrti</a:t>
            </a:r>
            <a:r>
              <a:rPr lang="sl-SI" dirty="0"/>
              <a:t>: kovaštvo, keramična obrt, steklarstvo, tekstilna obrt</a:t>
            </a:r>
            <a:r>
              <a:rPr lang="sl-SI"/>
              <a:t>, ladjedelništvo …</a:t>
            </a:r>
            <a:endParaRPr lang="sl-SI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181" y="1827287"/>
            <a:ext cx="4606300" cy="3371383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5" name="Zaobljeni pravokotnik 14"/>
          <p:cNvSpPr/>
          <p:nvPr/>
        </p:nvSpPr>
        <p:spPr>
          <a:xfrm>
            <a:off x="7591809" y="5435105"/>
            <a:ext cx="4283043" cy="8191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Rimska mesta in dežele so povezovale številne </a:t>
            </a:r>
            <a:r>
              <a:rPr lang="sl-SI" dirty="0">
                <a:solidFill>
                  <a:srgbClr val="C00000"/>
                </a:solidFill>
              </a:rPr>
              <a:t>pomorske in kopenske poti</a:t>
            </a:r>
            <a:r>
              <a:rPr lang="sl-SI" dirty="0"/>
              <a:t>.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1" y="893380"/>
            <a:ext cx="4253759" cy="1179946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36313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152</Words>
  <Application>Microsoft Office PowerPoint</Application>
  <PresentationFormat>Širokozaslonsko</PresentationFormat>
  <Paragraphs>18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1. Brezmejni rimski imperij</vt:lpstr>
      <vt:lpstr>2. Romanizacija</vt:lpstr>
      <vt:lpstr>PowerPointova predstavitev</vt:lpstr>
      <vt:lpstr>3. Gospodarstvo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RIMSKI IMPERIJ:  mogočna vojaška moč in tehnika</dc:title>
  <dc:creator>Helena Pačnik</dc:creator>
  <cp:lastModifiedBy>dkocjan</cp:lastModifiedBy>
  <cp:revision>47</cp:revision>
  <dcterms:created xsi:type="dcterms:W3CDTF">2015-01-05T15:31:59Z</dcterms:created>
  <dcterms:modified xsi:type="dcterms:W3CDTF">2020-03-28T13:52:14Z</dcterms:modified>
</cp:coreProperties>
</file>