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E1E35-4459-4F94-8F47-DEA126634DC5}" type="datetimeFigureOut">
              <a:rPr lang="sl-SI" smtClean="0"/>
              <a:pPr/>
              <a:t>29. 03. 2020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EF68-AA16-419E-931F-CB35531995E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E1E35-4459-4F94-8F47-DEA126634DC5}" type="datetimeFigureOut">
              <a:rPr lang="sl-SI" smtClean="0"/>
              <a:pPr/>
              <a:t>29. 03. 2020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EF68-AA16-419E-931F-CB35531995E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E1E35-4459-4F94-8F47-DEA126634DC5}" type="datetimeFigureOut">
              <a:rPr lang="sl-SI" smtClean="0"/>
              <a:pPr/>
              <a:t>29. 03. 2020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EF68-AA16-419E-931F-CB35531995E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E1E35-4459-4F94-8F47-DEA126634DC5}" type="datetimeFigureOut">
              <a:rPr lang="sl-SI" smtClean="0"/>
              <a:pPr/>
              <a:t>29. 03. 2020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EF68-AA16-419E-931F-CB35531995E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E1E35-4459-4F94-8F47-DEA126634DC5}" type="datetimeFigureOut">
              <a:rPr lang="sl-SI" smtClean="0"/>
              <a:pPr/>
              <a:t>29. 03. 2020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EF68-AA16-419E-931F-CB35531995E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E1E35-4459-4F94-8F47-DEA126634DC5}" type="datetimeFigureOut">
              <a:rPr lang="sl-SI" smtClean="0"/>
              <a:pPr/>
              <a:t>29. 03. 2020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EF68-AA16-419E-931F-CB35531995E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E1E35-4459-4F94-8F47-DEA126634DC5}" type="datetimeFigureOut">
              <a:rPr lang="sl-SI" smtClean="0"/>
              <a:pPr/>
              <a:t>29. 03. 2020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EF68-AA16-419E-931F-CB35531995E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E1E35-4459-4F94-8F47-DEA126634DC5}" type="datetimeFigureOut">
              <a:rPr lang="sl-SI" smtClean="0"/>
              <a:pPr/>
              <a:t>29. 03. 2020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EF68-AA16-419E-931F-CB35531995E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E1E35-4459-4F94-8F47-DEA126634DC5}" type="datetimeFigureOut">
              <a:rPr lang="sl-SI" smtClean="0"/>
              <a:pPr/>
              <a:t>29. 03. 2020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EF68-AA16-419E-931F-CB35531995E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E1E35-4459-4F94-8F47-DEA126634DC5}" type="datetimeFigureOut">
              <a:rPr lang="sl-SI" smtClean="0"/>
              <a:pPr/>
              <a:t>29. 03. 2020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EF68-AA16-419E-931F-CB35531995E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E1E35-4459-4F94-8F47-DEA126634DC5}" type="datetimeFigureOut">
              <a:rPr lang="sl-SI" smtClean="0"/>
              <a:pPr/>
              <a:t>29. 03. 2020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0EF68-AA16-419E-931F-CB35531995E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E1E35-4459-4F94-8F47-DEA126634DC5}" type="datetimeFigureOut">
              <a:rPr lang="sl-SI" smtClean="0"/>
              <a:pPr/>
              <a:t>29. 03. 2020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0EF68-AA16-419E-931F-CB35531995EE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zGTgAYWEFw0" TargetMode="Externa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0/09/Albert_Kramer_1930s.jpg" TargetMode="External"/><Relationship Id="rId5" Type="http://schemas.openxmlformats.org/officeDocument/2006/relationships/image" Target="../media/image11.jpeg"/><Relationship Id="rId4" Type="http://schemas.openxmlformats.org/officeDocument/2006/relationships/hyperlink" Target="http://sl.wikipedia.org/wiki/Slika:Gregor_Zerjav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4/40/Edvard_Kardelj.jpg" TargetMode="External"/><Relationship Id="rId5" Type="http://schemas.openxmlformats.org/officeDocument/2006/relationships/image" Target="../media/image15.jpeg"/><Relationship Id="rId4" Type="http://schemas.openxmlformats.org/officeDocument/2006/relationships/hyperlink" Target="http://sl.wikipedia.org/wiki/Slika:Anton_Kristan_1920s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solidFill>
            <a:schemeClr val="accent2"/>
          </a:solidFill>
          <a:scene3d>
            <a:camera prst="orthographicFront">
              <a:rot lat="0" lon="21299999" rev="0"/>
            </a:camera>
            <a:lightRig rig="threePt" dir="t"/>
          </a:scene3d>
        </p:spPr>
        <p:txBody>
          <a:bodyPr/>
          <a:lstStyle/>
          <a:p>
            <a:r>
              <a:rPr lang="sl-SI" b="1" dirty="0" smtClean="0"/>
              <a:t>KAKŠNA DRŽAVA JE BILA KRALJEVINA SHS</a:t>
            </a:r>
            <a:endParaRPr lang="sl-SI" b="1" dirty="0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sl-SI" sz="3000" b="1" dirty="0" smtClean="0"/>
              <a:t>1. Kakšen je bil položaj Slovencev v Kraljevini SHS</a:t>
            </a:r>
            <a:endParaRPr lang="sl-SI" sz="3000" b="1" dirty="0"/>
          </a:p>
        </p:txBody>
      </p:sp>
      <p:sp>
        <p:nvSpPr>
          <p:cNvPr id="4" name="Pravokotnik 3"/>
          <p:cNvSpPr/>
          <p:nvPr/>
        </p:nvSpPr>
        <p:spPr>
          <a:xfrm>
            <a:off x="1691680" y="1124744"/>
            <a:ext cx="5616624" cy="9361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Novoustanovljena Kraljevina SHS je bila </a:t>
            </a:r>
            <a:r>
              <a:rPr lang="sl-SI" sz="2000" b="1" dirty="0" smtClean="0">
                <a:solidFill>
                  <a:schemeClr val="accent2">
                    <a:lumMod val="50000"/>
                  </a:schemeClr>
                </a:solidFill>
              </a:rPr>
              <a:t>gospodarsko, versko in kulturno raznolika država.</a:t>
            </a:r>
            <a:endParaRPr lang="sl-SI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56992"/>
            <a:ext cx="2485455" cy="336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avokotnik 5"/>
          <p:cNvSpPr/>
          <p:nvPr/>
        </p:nvSpPr>
        <p:spPr>
          <a:xfrm>
            <a:off x="323528" y="2348880"/>
            <a:ext cx="2520280" cy="8640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Srbi, Hrvati, Slovenci, Makedonci, Nemci, Albanci …</a:t>
            </a:r>
            <a:endParaRPr lang="sl-SI" b="1" dirty="0"/>
          </a:p>
        </p:txBody>
      </p:sp>
      <p:sp>
        <p:nvSpPr>
          <p:cNvPr id="7" name="Pravokotnik 6"/>
          <p:cNvSpPr/>
          <p:nvPr/>
        </p:nvSpPr>
        <p:spPr>
          <a:xfrm>
            <a:off x="3203848" y="2204864"/>
            <a:ext cx="2664296" cy="11521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Katoličani, pravoslavni, muslimani, protestanti, judje …</a:t>
            </a:r>
            <a:endParaRPr lang="sl-SI" b="1" dirty="0"/>
          </a:p>
        </p:txBody>
      </p:sp>
      <p:sp>
        <p:nvSpPr>
          <p:cNvPr id="8" name="Pravokotnik 7"/>
          <p:cNvSpPr/>
          <p:nvPr/>
        </p:nvSpPr>
        <p:spPr>
          <a:xfrm>
            <a:off x="6372200" y="2276872"/>
            <a:ext cx="2304256" cy="11521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Nepismenost v Sloveniji 8,8%,</a:t>
            </a:r>
          </a:p>
          <a:p>
            <a:pPr algn="ctr"/>
            <a:r>
              <a:rPr lang="sl-SI" b="1" dirty="0" smtClean="0"/>
              <a:t>nepismenost v južni Srbiji 83,8%</a:t>
            </a:r>
            <a:endParaRPr lang="sl-SI" b="1" dirty="0"/>
          </a:p>
        </p:txBody>
      </p:sp>
      <p:sp>
        <p:nvSpPr>
          <p:cNvPr id="9" name="Pravokotnik 8"/>
          <p:cNvSpPr/>
          <p:nvPr/>
        </p:nvSpPr>
        <p:spPr>
          <a:xfrm>
            <a:off x="3203848" y="3573016"/>
            <a:ext cx="3816424" cy="10081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12 milijonov prebivalcev,  </a:t>
            </a:r>
          </a:p>
          <a:p>
            <a:pPr algn="ctr"/>
            <a:r>
              <a:rPr lang="sl-SI" b="1" dirty="0" smtClean="0"/>
              <a:t>ena najbolj revnih in gospodarsko nerazvitih držav v Evropi</a:t>
            </a:r>
            <a:endParaRPr lang="sl-SI" b="1" dirty="0"/>
          </a:p>
        </p:txBody>
      </p:sp>
      <p:sp>
        <p:nvSpPr>
          <p:cNvPr id="10" name="Pravokotnik 9"/>
          <p:cNvSpPr/>
          <p:nvPr/>
        </p:nvSpPr>
        <p:spPr>
          <a:xfrm>
            <a:off x="3275856" y="5013176"/>
            <a:ext cx="1656184" cy="129614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Razlike v gospodarski razvitosti pokrajin</a:t>
            </a:r>
            <a:endParaRPr lang="sl-SI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725144"/>
            <a:ext cx="3247281" cy="16542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sl-SI" sz="3000" b="1" dirty="0" smtClean="0"/>
              <a:t>2. Kakšno ureditev je uvedla vidovdanska ustava</a:t>
            </a:r>
            <a:endParaRPr lang="sl-SI" sz="3000" b="1" dirty="0"/>
          </a:p>
        </p:txBody>
      </p:sp>
      <p:sp>
        <p:nvSpPr>
          <p:cNvPr id="4" name="Pravokotnik 3"/>
          <p:cNvSpPr/>
          <p:nvPr/>
        </p:nvSpPr>
        <p:spPr>
          <a:xfrm>
            <a:off x="683568" y="1196752"/>
            <a:ext cx="7344816" cy="10801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Junija 1921 je Kraljevina SHS dobila svojo prvo ustavo – </a:t>
            </a:r>
            <a:r>
              <a:rPr lang="sl-SI" sz="2000" b="1" dirty="0" smtClean="0">
                <a:solidFill>
                  <a:schemeClr val="accent2">
                    <a:lumMod val="50000"/>
                  </a:schemeClr>
                </a:solidFill>
              </a:rPr>
              <a:t>VIDOVDANSKO USTAVO</a:t>
            </a:r>
            <a:r>
              <a:rPr lang="sl-SI" sz="2000" b="1" dirty="0" smtClean="0"/>
              <a:t>. </a:t>
            </a:r>
          </a:p>
          <a:p>
            <a:pPr algn="ctr"/>
            <a:r>
              <a:rPr lang="sl-SI" sz="2000" b="1" dirty="0" smtClean="0"/>
              <a:t>S to ustavo se je začelo obdobje parlamentarizma.</a:t>
            </a:r>
            <a:endParaRPr lang="sl-SI" sz="2000" b="1" dirty="0"/>
          </a:p>
        </p:txBody>
      </p:sp>
      <p:sp>
        <p:nvSpPr>
          <p:cNvPr id="7" name="Pravokotnik 6"/>
          <p:cNvSpPr/>
          <p:nvPr/>
        </p:nvSpPr>
        <p:spPr>
          <a:xfrm>
            <a:off x="4499992" y="2492896"/>
            <a:ext cx="3024336" cy="6480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Dedno nasledstvo dinastije </a:t>
            </a:r>
            <a:r>
              <a:rPr lang="sl-SI" sz="2000" b="1" dirty="0" smtClean="0">
                <a:solidFill>
                  <a:schemeClr val="accent2">
                    <a:lumMod val="50000"/>
                  </a:schemeClr>
                </a:solidFill>
              </a:rPr>
              <a:t>Karađorđević</a:t>
            </a:r>
            <a:endParaRPr lang="sl-SI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4499992" y="3501008"/>
            <a:ext cx="3312368" cy="8640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Delitev oblasti med parlament, vlado in kralja – vendar je imel </a:t>
            </a:r>
            <a:r>
              <a:rPr lang="sl-SI" b="1" dirty="0" smtClean="0">
                <a:solidFill>
                  <a:schemeClr val="accent2">
                    <a:lumMod val="50000"/>
                  </a:schemeClr>
                </a:solidFill>
              </a:rPr>
              <a:t>največ moči kralj</a:t>
            </a:r>
            <a:endParaRPr lang="sl-SI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Pravokotnik 8"/>
          <p:cNvSpPr/>
          <p:nvPr/>
        </p:nvSpPr>
        <p:spPr>
          <a:xfrm>
            <a:off x="4499992" y="4653136"/>
            <a:ext cx="3024336" cy="6480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Unitarizem – enoten </a:t>
            </a:r>
            <a:r>
              <a:rPr lang="sl-SI" sz="2000" b="1" dirty="0" smtClean="0">
                <a:solidFill>
                  <a:schemeClr val="accent2">
                    <a:lumMod val="50000"/>
                  </a:schemeClr>
                </a:solidFill>
              </a:rPr>
              <a:t>jugoslovanski narod</a:t>
            </a:r>
            <a:endParaRPr lang="sl-SI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4499992" y="5517232"/>
            <a:ext cx="2880320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Centralizem - </a:t>
            </a:r>
            <a:r>
              <a:rPr lang="sl-SI" sz="2000" b="1" dirty="0" smtClean="0">
                <a:solidFill>
                  <a:schemeClr val="accent2">
                    <a:lumMod val="50000"/>
                  </a:schemeClr>
                </a:solidFill>
              </a:rPr>
              <a:t>Beograd</a:t>
            </a:r>
            <a:endParaRPr lang="sl-SI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755576" y="2492896"/>
            <a:ext cx="3168352" cy="6480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 smtClean="0">
                <a:solidFill>
                  <a:schemeClr val="tx1"/>
                </a:solidFill>
              </a:rPr>
              <a:t>Ustava je uzakonila:</a:t>
            </a:r>
            <a:endParaRPr lang="sl-SI" sz="2400" b="1" dirty="0">
              <a:solidFill>
                <a:schemeClr val="tx1"/>
              </a:solidFill>
            </a:endParaRPr>
          </a:p>
        </p:txBody>
      </p:sp>
      <p:pic>
        <p:nvPicPr>
          <p:cNvPr id="2052" name="Picture 4" descr="C:\DUZS\PPT 9\Gradivo\SLIKE ZGODOVINA 9_prva izdaja\138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356992"/>
            <a:ext cx="2448272" cy="3250455"/>
          </a:xfrm>
          <a:prstGeom prst="rect">
            <a:avLst/>
          </a:prstGeom>
          <a:noFill/>
        </p:spPr>
      </p:pic>
      <p:pic>
        <p:nvPicPr>
          <p:cNvPr id="2053" name="Picture 5" descr="C:\Users\Helena\AppData\Local\Microsoft\Windows\Temporary Internet Files\Content.IE5\R5U4FXWE\MP900431011[1].jpg">
            <a:hlinkClick r:id="rId3" tooltip="Himna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149080"/>
            <a:ext cx="899592" cy="7200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sl-SI" sz="3600" b="1" dirty="0" smtClean="0"/>
              <a:t>3. Politični tabori na Slovenskem</a:t>
            </a:r>
            <a:endParaRPr lang="sl-SI" sz="3600" b="1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1547664" y="3068960"/>
            <a:ext cx="5562600" cy="3024336"/>
            <a:chOff x="1691680" y="3356992"/>
            <a:chExt cx="5562600" cy="3024336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1680" y="3356992"/>
              <a:ext cx="5562600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Pravokotnik 5"/>
            <p:cNvSpPr/>
            <p:nvPr/>
          </p:nvSpPr>
          <p:spPr>
            <a:xfrm>
              <a:off x="1691680" y="5805264"/>
              <a:ext cx="5544616" cy="576064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sz="2000" b="1" dirty="0" smtClean="0"/>
                <a:t>Izidi na volitvah v Sloveniji 1920 in 1927.</a:t>
              </a:r>
              <a:endParaRPr lang="sl-SI" sz="2000" b="1" dirty="0"/>
            </a:p>
          </p:txBody>
        </p:sp>
      </p:grpSp>
      <p:sp>
        <p:nvSpPr>
          <p:cNvPr id="8" name="Zaobljeni pravokotnik 7"/>
          <p:cNvSpPr/>
          <p:nvPr/>
        </p:nvSpPr>
        <p:spPr>
          <a:xfrm>
            <a:off x="3059832" y="1412776"/>
            <a:ext cx="2592288" cy="12241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>
                <a:solidFill>
                  <a:schemeClr val="accent2">
                    <a:lumMod val="50000"/>
                  </a:schemeClr>
                </a:solidFill>
              </a:rPr>
              <a:t>LIBERALNI TABOR</a:t>
            </a:r>
          </a:p>
          <a:p>
            <a:pPr algn="ctr"/>
            <a:r>
              <a:rPr lang="sl-SI" sz="2000" b="1" dirty="0"/>
              <a:t> </a:t>
            </a:r>
            <a:r>
              <a:rPr lang="sl-SI" sz="2000" b="1" dirty="0" smtClean="0"/>
              <a:t>- številčno šibkejši</a:t>
            </a:r>
            <a:endParaRPr lang="sl-SI" sz="2000" b="1" dirty="0"/>
          </a:p>
        </p:txBody>
      </p:sp>
      <p:sp>
        <p:nvSpPr>
          <p:cNvPr id="9" name="Zaobljeni pravokotnik 8"/>
          <p:cNvSpPr/>
          <p:nvPr/>
        </p:nvSpPr>
        <p:spPr>
          <a:xfrm>
            <a:off x="5940152" y="1412776"/>
            <a:ext cx="3096344" cy="12241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>
                <a:solidFill>
                  <a:schemeClr val="accent2">
                    <a:lumMod val="50000"/>
                  </a:schemeClr>
                </a:solidFill>
              </a:rPr>
              <a:t>MARKSISTIČNI TABOR </a:t>
            </a:r>
          </a:p>
          <a:p>
            <a:pPr algn="ctr"/>
            <a:r>
              <a:rPr lang="sl-SI" sz="2000" b="1" dirty="0" smtClean="0"/>
              <a:t>- pospešeno pridobival nove člane</a:t>
            </a:r>
            <a:endParaRPr lang="sl-SI" sz="2000" b="1" dirty="0"/>
          </a:p>
        </p:txBody>
      </p:sp>
      <p:sp>
        <p:nvSpPr>
          <p:cNvPr id="10" name="Zaobljeni pravokotnik 9"/>
          <p:cNvSpPr/>
          <p:nvPr/>
        </p:nvSpPr>
        <p:spPr>
          <a:xfrm>
            <a:off x="251520" y="1412776"/>
            <a:ext cx="2520280" cy="12241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sz="2000" b="1" dirty="0" smtClean="0"/>
          </a:p>
          <a:p>
            <a:pPr algn="ctr"/>
            <a:r>
              <a:rPr lang="sl-SI" sz="2400" b="1" dirty="0" smtClean="0">
                <a:solidFill>
                  <a:schemeClr val="accent2">
                    <a:lumMod val="50000"/>
                  </a:schemeClr>
                </a:solidFill>
              </a:rPr>
              <a:t>KATOLIŠKI TABOR</a:t>
            </a:r>
          </a:p>
          <a:p>
            <a:r>
              <a:rPr lang="sl-SI" sz="2000" b="1" dirty="0" smtClean="0"/>
              <a:t>- vodilna stranka: SLS </a:t>
            </a:r>
          </a:p>
          <a:p>
            <a:pPr>
              <a:buFontTx/>
              <a:buChar char="-"/>
            </a:pPr>
            <a:r>
              <a:rPr lang="sl-SI" sz="2000" b="1" dirty="0" smtClean="0"/>
              <a:t>najmočnejši tabor</a:t>
            </a:r>
          </a:p>
          <a:p>
            <a:pPr algn="ctr"/>
            <a:endParaRPr lang="sl-SI" sz="2000" b="1" dirty="0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717032"/>
            <a:ext cx="3876675" cy="28670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4"/>
            <a:ext cx="3876675" cy="3848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0" name="Skupina 9"/>
          <p:cNvGrpSpPr/>
          <p:nvPr/>
        </p:nvGrpSpPr>
        <p:grpSpPr>
          <a:xfrm>
            <a:off x="5220072" y="404664"/>
            <a:ext cx="2016224" cy="3096887"/>
            <a:chOff x="5220072" y="404664"/>
            <a:chExt cx="2016224" cy="3096887"/>
          </a:xfrm>
        </p:grpSpPr>
        <p:pic>
          <p:nvPicPr>
            <p:cNvPr id="4101" name="Picture 5" descr="C:\DUZS\PPT 9\Gradivo\SLIKE ZGODOVINA 9_prva izdaja\139.T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20072" y="404664"/>
              <a:ext cx="2016224" cy="3096887"/>
            </a:xfrm>
            <a:prstGeom prst="rect">
              <a:avLst/>
            </a:prstGeom>
            <a:noFill/>
          </p:spPr>
        </p:pic>
        <p:sp>
          <p:nvSpPr>
            <p:cNvPr id="9" name="Pravokotnik 8"/>
            <p:cNvSpPr/>
            <p:nvPr/>
          </p:nvSpPr>
          <p:spPr>
            <a:xfrm>
              <a:off x="5220072" y="3284984"/>
              <a:ext cx="2016224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sz="1400" b="1" dirty="0" smtClean="0">
                  <a:solidFill>
                    <a:schemeClr val="tx1"/>
                  </a:solidFill>
                </a:rPr>
                <a:t>Dr. Anton Korošec</a:t>
              </a:r>
              <a:endParaRPr lang="sl-SI" sz="1400" b="1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3914775" cy="3886200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17032"/>
            <a:ext cx="3905250" cy="2886075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grpSp>
        <p:nvGrpSpPr>
          <p:cNvPr id="16" name="Skupina 15"/>
          <p:cNvGrpSpPr/>
          <p:nvPr/>
        </p:nvGrpSpPr>
        <p:grpSpPr>
          <a:xfrm>
            <a:off x="4427984" y="332656"/>
            <a:ext cx="2016224" cy="3096344"/>
            <a:chOff x="4427984" y="332656"/>
            <a:chExt cx="2016224" cy="3096344"/>
          </a:xfrm>
        </p:grpSpPr>
        <p:grpSp>
          <p:nvGrpSpPr>
            <p:cNvPr id="6" name="Skupina 5"/>
            <p:cNvGrpSpPr/>
            <p:nvPr/>
          </p:nvGrpSpPr>
          <p:grpSpPr>
            <a:xfrm>
              <a:off x="4427984" y="332656"/>
              <a:ext cx="2016224" cy="2752725"/>
              <a:chOff x="4427984" y="332656"/>
              <a:chExt cx="2016224" cy="2752725"/>
            </a:xfrm>
          </p:grpSpPr>
          <p:pic>
            <p:nvPicPr>
              <p:cNvPr id="5125" name="Picture 5" descr="http://upload.wikimedia.org/wikipedia/commons/thumb/1/15/Gregor_Zerjav.jpg/200px-Gregor_Zerjav.jpg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499992" y="332656"/>
                <a:ext cx="1905000" cy="2752725"/>
              </a:xfrm>
              <a:prstGeom prst="rect">
                <a:avLst/>
              </a:prstGeom>
              <a:noFill/>
            </p:spPr>
          </p:pic>
          <p:sp>
            <p:nvSpPr>
              <p:cNvPr id="5" name="Pravokotnik 4"/>
              <p:cNvSpPr/>
              <p:nvPr/>
            </p:nvSpPr>
            <p:spPr>
              <a:xfrm>
                <a:off x="4427984" y="2780928"/>
                <a:ext cx="2016224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l-SI" sz="1200" dirty="0" smtClean="0"/>
                  <a:t>http://sl.wikipedia.org</a:t>
                </a:r>
                <a:endParaRPr lang="sl-SI" sz="1200" dirty="0"/>
              </a:p>
            </p:txBody>
          </p:sp>
        </p:grpSp>
        <p:sp>
          <p:nvSpPr>
            <p:cNvPr id="14" name="Pravokotnik 13"/>
            <p:cNvSpPr/>
            <p:nvPr/>
          </p:nvSpPr>
          <p:spPr>
            <a:xfrm>
              <a:off x="4499992" y="3068960"/>
              <a:ext cx="1944216" cy="36004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sz="1400" b="1" dirty="0" smtClean="0"/>
                <a:t>Dr. Gregor Žerjav</a:t>
              </a:r>
              <a:endParaRPr lang="sl-SI" sz="1400" b="1" dirty="0"/>
            </a:p>
          </p:txBody>
        </p:sp>
      </p:grpSp>
      <p:grpSp>
        <p:nvGrpSpPr>
          <p:cNvPr id="17" name="Skupina 16"/>
          <p:cNvGrpSpPr/>
          <p:nvPr/>
        </p:nvGrpSpPr>
        <p:grpSpPr>
          <a:xfrm>
            <a:off x="6588224" y="332656"/>
            <a:ext cx="1800200" cy="3096344"/>
            <a:chOff x="6588224" y="332656"/>
            <a:chExt cx="1800200" cy="3096344"/>
          </a:xfrm>
        </p:grpSpPr>
        <p:grpSp>
          <p:nvGrpSpPr>
            <p:cNvPr id="9" name="Skupina 8"/>
            <p:cNvGrpSpPr/>
            <p:nvPr/>
          </p:nvGrpSpPr>
          <p:grpSpPr>
            <a:xfrm>
              <a:off x="6588224" y="332656"/>
              <a:ext cx="1786134" cy="2736304"/>
              <a:chOff x="6588224" y="332656"/>
              <a:chExt cx="1786134" cy="2736304"/>
            </a:xfrm>
          </p:grpSpPr>
          <p:pic>
            <p:nvPicPr>
              <p:cNvPr id="5127" name="Picture 7" descr="Slika:Albert Kramer 1930s.jpg">
                <a:hlinkClick r:id="rId6"/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588224" y="332656"/>
                <a:ext cx="1786134" cy="2736304"/>
              </a:xfrm>
              <a:prstGeom prst="rect">
                <a:avLst/>
              </a:prstGeom>
              <a:noFill/>
            </p:spPr>
          </p:pic>
          <p:sp>
            <p:nvSpPr>
              <p:cNvPr id="8" name="Pravokotnik 7"/>
              <p:cNvSpPr/>
              <p:nvPr/>
            </p:nvSpPr>
            <p:spPr>
              <a:xfrm>
                <a:off x="6660232" y="2780928"/>
                <a:ext cx="1709936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l-SI" sz="1200" dirty="0" smtClean="0"/>
                  <a:t>http://sl.wikipedia.org</a:t>
                </a:r>
                <a:endParaRPr lang="sl-SI" sz="1200" dirty="0"/>
              </a:p>
            </p:txBody>
          </p:sp>
        </p:grpSp>
        <p:sp>
          <p:nvSpPr>
            <p:cNvPr id="15" name="Pravokotnik 14"/>
            <p:cNvSpPr/>
            <p:nvPr/>
          </p:nvSpPr>
          <p:spPr>
            <a:xfrm>
              <a:off x="6588224" y="3068960"/>
              <a:ext cx="1800200" cy="36004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sz="1400" b="1" dirty="0" smtClean="0"/>
                <a:t>Dr. Albert Kramer</a:t>
              </a:r>
              <a:endParaRPr lang="sl-SI" sz="1400" b="1" dirty="0"/>
            </a:p>
          </p:txBody>
        </p:sp>
      </p:grp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3867150" cy="3867150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284984"/>
            <a:ext cx="3463677" cy="3423214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grpSp>
        <p:nvGrpSpPr>
          <p:cNvPr id="15" name="Skupina 14"/>
          <p:cNvGrpSpPr/>
          <p:nvPr/>
        </p:nvGrpSpPr>
        <p:grpSpPr>
          <a:xfrm>
            <a:off x="4283968" y="116632"/>
            <a:ext cx="2141984" cy="3024336"/>
            <a:chOff x="4283968" y="116632"/>
            <a:chExt cx="2141984" cy="3024336"/>
          </a:xfrm>
        </p:grpSpPr>
        <p:grpSp>
          <p:nvGrpSpPr>
            <p:cNvPr id="11" name="Skupina 10"/>
            <p:cNvGrpSpPr/>
            <p:nvPr/>
          </p:nvGrpSpPr>
          <p:grpSpPr>
            <a:xfrm>
              <a:off x="4283968" y="116632"/>
              <a:ext cx="2141984" cy="2816719"/>
              <a:chOff x="4283968" y="116632"/>
              <a:chExt cx="2141984" cy="2816719"/>
            </a:xfrm>
          </p:grpSpPr>
          <p:pic>
            <p:nvPicPr>
              <p:cNvPr id="6149" name="Picture 5" descr="Anton Kristan 1920s.jpg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283968" y="116632"/>
                <a:ext cx="2071117" cy="2816719"/>
              </a:xfrm>
              <a:prstGeom prst="rect">
                <a:avLst/>
              </a:prstGeom>
              <a:noFill/>
            </p:spPr>
          </p:pic>
          <p:sp>
            <p:nvSpPr>
              <p:cNvPr id="7" name="Pravokotnik 6"/>
              <p:cNvSpPr/>
              <p:nvPr/>
            </p:nvSpPr>
            <p:spPr>
              <a:xfrm>
                <a:off x="4283968" y="2564904"/>
                <a:ext cx="2141984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l-SI" sz="1200" dirty="0" smtClean="0"/>
                  <a:t>http://sl.wikipedia.org</a:t>
                </a:r>
                <a:endParaRPr lang="sl-SI" sz="1200" dirty="0"/>
              </a:p>
            </p:txBody>
          </p:sp>
        </p:grpSp>
        <p:sp>
          <p:nvSpPr>
            <p:cNvPr id="12" name="Pravokotnik 11"/>
            <p:cNvSpPr/>
            <p:nvPr/>
          </p:nvSpPr>
          <p:spPr>
            <a:xfrm>
              <a:off x="4283968" y="2924944"/>
              <a:ext cx="2088232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sz="1400" b="1" dirty="0" smtClean="0">
                  <a:solidFill>
                    <a:schemeClr val="tx1"/>
                  </a:solidFill>
                </a:rPr>
                <a:t>Dr. Anton Kristan</a:t>
              </a:r>
              <a:endParaRPr lang="sl-SI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6732240" y="188640"/>
            <a:ext cx="1800200" cy="3024336"/>
            <a:chOff x="6732240" y="188640"/>
            <a:chExt cx="1800200" cy="3024336"/>
          </a:xfrm>
        </p:grpSpPr>
        <p:grpSp>
          <p:nvGrpSpPr>
            <p:cNvPr id="10" name="Skupina 9"/>
            <p:cNvGrpSpPr/>
            <p:nvPr/>
          </p:nvGrpSpPr>
          <p:grpSpPr>
            <a:xfrm>
              <a:off x="6732240" y="188640"/>
              <a:ext cx="1800200" cy="2742758"/>
              <a:chOff x="6732240" y="188640"/>
              <a:chExt cx="1800200" cy="2742758"/>
            </a:xfrm>
          </p:grpSpPr>
          <p:pic>
            <p:nvPicPr>
              <p:cNvPr id="6151" name="Picture 7" descr="Slika:Edvard Kardelj.jpg">
                <a:hlinkClick r:id="rId6"/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732240" y="188640"/>
                <a:ext cx="1800200" cy="2742758"/>
              </a:xfrm>
              <a:prstGeom prst="rect">
                <a:avLst/>
              </a:prstGeom>
              <a:noFill/>
            </p:spPr>
          </p:pic>
          <p:sp>
            <p:nvSpPr>
              <p:cNvPr id="9" name="Pravokotnik 8"/>
              <p:cNvSpPr/>
              <p:nvPr/>
            </p:nvSpPr>
            <p:spPr>
              <a:xfrm>
                <a:off x="6732240" y="2636912"/>
                <a:ext cx="1728192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l-SI" sz="1200" dirty="0" smtClean="0"/>
                  <a:t>http://sl.wikipedia.org</a:t>
                </a:r>
                <a:endParaRPr lang="sl-SI" sz="1200" dirty="0"/>
              </a:p>
            </p:txBody>
          </p:sp>
        </p:grpSp>
        <p:sp>
          <p:nvSpPr>
            <p:cNvPr id="13" name="Pravokotnik 12"/>
            <p:cNvSpPr/>
            <p:nvPr/>
          </p:nvSpPr>
          <p:spPr>
            <a:xfrm>
              <a:off x="6732240" y="2924944"/>
              <a:ext cx="1800200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sz="1400" b="1" dirty="0" smtClean="0">
                  <a:solidFill>
                    <a:schemeClr val="tx1"/>
                  </a:solidFill>
                </a:rPr>
                <a:t>Dr. Edvard Kardelj</a:t>
              </a:r>
              <a:endParaRPr lang="sl-SI" sz="1400" b="1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sl-SI" sz="3600" b="1" dirty="0" smtClean="0"/>
              <a:t>PONOVIMO</a:t>
            </a:r>
            <a:endParaRPr lang="sl-SI" sz="3600" b="1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sl-SI" sz="2400" b="1" dirty="0" smtClean="0"/>
              <a:t>Ali so se pričakovanja Slovencev ob vstopu v novo državo uresničila?</a:t>
            </a:r>
            <a:br>
              <a:rPr lang="sl-SI" sz="2400" b="1" dirty="0" smtClean="0"/>
            </a:br>
            <a:endParaRPr lang="sl-SI" sz="2400" b="1" dirty="0" smtClean="0"/>
          </a:p>
          <a:p>
            <a:pPr marL="514350" indent="-514350">
              <a:buFont typeface="+mj-lt"/>
              <a:buAutoNum type="arabicPeriod"/>
            </a:pPr>
            <a:r>
              <a:rPr lang="sl-SI" sz="2400" b="1" dirty="0" smtClean="0"/>
              <a:t>Katere so bile značilnosti parlamentarnega obdobja Kraljevine SHS?</a:t>
            </a:r>
            <a:br>
              <a:rPr lang="sl-SI" sz="2400" b="1" dirty="0" smtClean="0"/>
            </a:br>
            <a:endParaRPr lang="sl-SI" sz="2400" b="1" dirty="0" smtClean="0"/>
          </a:p>
          <a:p>
            <a:pPr marL="514350" indent="-514350">
              <a:buFont typeface="+mj-lt"/>
              <a:buAutoNum type="arabicPeriod"/>
            </a:pPr>
            <a:r>
              <a:rPr lang="sl-SI" sz="2400" b="1" dirty="0" smtClean="0"/>
              <a:t>Poimenuj politične tabore na Slovenskem in opiši njihove programe.</a:t>
            </a:r>
            <a:br>
              <a:rPr lang="sl-SI" sz="2400" b="1" dirty="0" smtClean="0"/>
            </a:br>
            <a:endParaRPr lang="sl-SI" sz="2400" b="1" dirty="0" smtClean="0"/>
          </a:p>
          <a:p>
            <a:pPr marL="514350" indent="-514350">
              <a:buFont typeface="+mj-lt"/>
              <a:buAutoNum type="arabicPeriod"/>
            </a:pPr>
            <a:r>
              <a:rPr lang="sl-SI" sz="2400" b="1" dirty="0" smtClean="0"/>
              <a:t>Pojasni, zakaj je imela SLS največ privržencev na Slovenskem.</a:t>
            </a:r>
          </a:p>
          <a:p>
            <a:pPr marL="514350" indent="-514350">
              <a:buFont typeface="+mj-lt"/>
              <a:buAutoNum type="arabicPeriod"/>
            </a:pPr>
            <a:endParaRPr lang="sl-SI" sz="2400" b="1" dirty="0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theme1.xml><?xml version="1.0" encoding="utf-8"?>
<a:theme xmlns:a="http://schemas.openxmlformats.org/drawingml/2006/main" name="Officeova tema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rh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</TotalTime>
  <Words>256</Words>
  <Application>Microsoft Office PowerPoint</Application>
  <PresentationFormat>Diaprojekcija na zaslonu (4:3)</PresentationFormat>
  <Paragraphs>42</Paragraphs>
  <Slides>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Officeova tema</vt:lpstr>
      <vt:lpstr>KAKŠNA DRŽAVA JE BILA KRALJEVINA SHS</vt:lpstr>
      <vt:lpstr>1. Kakšen je bil položaj Slovencev v Kraljevini SHS</vt:lpstr>
      <vt:lpstr>2. Kakšno ureditev je uvedla vidovdanska ustava</vt:lpstr>
      <vt:lpstr>3. Politični tabori na Slovenskem</vt:lpstr>
      <vt:lpstr>PowerPointova predstavitev</vt:lpstr>
      <vt:lpstr>PowerPointova predstavitev</vt:lpstr>
      <vt:lpstr>PowerPointova predstavitev</vt:lpstr>
      <vt:lpstr>PONOVIMO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Helena</dc:creator>
  <cp:lastModifiedBy>dkocjan</cp:lastModifiedBy>
  <cp:revision>14</cp:revision>
  <dcterms:created xsi:type="dcterms:W3CDTF">2014-02-10T21:53:33Z</dcterms:created>
  <dcterms:modified xsi:type="dcterms:W3CDTF">2020-03-29T06:51:09Z</dcterms:modified>
</cp:coreProperties>
</file>