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7" r:id="rId5"/>
    <p:sldId id="259" r:id="rId6"/>
    <p:sldId id="262" r:id="rId7"/>
    <p:sldId id="263" r:id="rId8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687DD-FD50-4F01-988B-4436F7BF5DBD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sIkNWLaG9N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hr.wikipedia.org/wiki/Datoteka:Flag_of_the_Kingdom_of_Yugoslavia.sv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://hr.wikipedia.org/wiki/Datoteka:Coat_of_arms_of_the_Kingdom_of_Yugoslavia.svg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youtube.com/watch?v=nuNx2nMAQVA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395536" y="4725144"/>
            <a:ext cx="8136904" cy="1872208"/>
          </a:xfrm>
        </p:spPr>
        <p:txBody>
          <a:bodyPr>
            <a:noAutofit/>
          </a:bodyPr>
          <a:lstStyle/>
          <a:p>
            <a:r>
              <a:rPr lang="sl-SI" sz="4400" dirty="0" smtClean="0">
                <a:solidFill>
                  <a:srgbClr val="C00000"/>
                </a:solidFill>
              </a:rPr>
              <a:t>KAKŠNE SPREMEMBE </a:t>
            </a:r>
            <a:br>
              <a:rPr lang="sl-SI" sz="4400" dirty="0" smtClean="0">
                <a:solidFill>
                  <a:srgbClr val="C00000"/>
                </a:solidFill>
              </a:rPr>
            </a:br>
            <a:r>
              <a:rPr lang="sl-SI" sz="4400" dirty="0" smtClean="0">
                <a:solidFill>
                  <a:srgbClr val="C00000"/>
                </a:solidFill>
              </a:rPr>
              <a:t>JE POVZROČILA KRALJEVA DIKTATURA</a:t>
            </a:r>
            <a:endParaRPr lang="sl-SI" sz="4400" dirty="0">
              <a:solidFill>
                <a:srgbClr val="C00000"/>
              </a:solidFill>
            </a:endParaRPr>
          </a:p>
        </p:txBody>
      </p:sp>
      <p:pic>
        <p:nvPicPr>
          <p:cNvPr id="6" name="Picture 2" descr="C:\DUZS\PPT 9\Gradivo\SLIKE ZGODOVINA 9_prva izdaja\14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548680"/>
            <a:ext cx="2851012" cy="40918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rgbClr val="002060"/>
                </a:solidFill>
              </a:rPr>
              <a:t>1. Diktatura </a:t>
            </a:r>
            <a:r>
              <a:rPr lang="sl-SI" sz="4000" b="1" dirty="0" smtClean="0">
                <a:solidFill>
                  <a:srgbClr val="002060"/>
                </a:solidFill>
              </a:rPr>
              <a:t>kralja</a:t>
            </a:r>
            <a:r>
              <a:rPr lang="sl-SI" b="1" dirty="0" smtClean="0">
                <a:solidFill>
                  <a:srgbClr val="002060"/>
                </a:solidFill>
              </a:rPr>
              <a:t> Aleksandra</a:t>
            </a:r>
            <a:endParaRPr lang="sl-SI" b="1" dirty="0">
              <a:solidFill>
                <a:srgbClr val="002060"/>
              </a:solidFill>
            </a:endParaRPr>
          </a:p>
        </p:txBody>
      </p:sp>
      <p:sp>
        <p:nvSpPr>
          <p:cNvPr id="7" name="Zaobljeni pravokotnik 6"/>
          <p:cNvSpPr/>
          <p:nvPr/>
        </p:nvSpPr>
        <p:spPr>
          <a:xfrm>
            <a:off x="6876256" y="2420888"/>
            <a:ext cx="1080120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hlinkClick r:id="rId2" tooltip="Streljanje v skupščini"/>
              </a:rPr>
              <a:t>atentat</a:t>
            </a:r>
            <a:endParaRPr lang="sl-SI" dirty="0"/>
          </a:p>
        </p:txBody>
      </p:sp>
      <p:sp>
        <p:nvSpPr>
          <p:cNvPr id="6" name="Zaobljeni pravokotnik 5"/>
          <p:cNvSpPr/>
          <p:nvPr/>
        </p:nvSpPr>
        <p:spPr>
          <a:xfrm>
            <a:off x="2699792" y="1196752"/>
            <a:ext cx="3096344" cy="12961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OBDOBJE PARLAMENTARIZMA</a:t>
            </a:r>
          </a:p>
          <a:p>
            <a:pPr algn="ctr"/>
            <a:r>
              <a:rPr lang="sl-SI" sz="2000" b="1" dirty="0" smtClean="0"/>
              <a:t>1921 - 1929</a:t>
            </a:r>
            <a:endParaRPr lang="sl-SI" sz="2000" b="1" dirty="0"/>
          </a:p>
        </p:txBody>
      </p:sp>
      <p:sp>
        <p:nvSpPr>
          <p:cNvPr id="8" name="Zaobljeni pravokotnik 7"/>
          <p:cNvSpPr/>
          <p:nvPr/>
        </p:nvSpPr>
        <p:spPr>
          <a:xfrm>
            <a:off x="467544" y="1412776"/>
            <a:ext cx="1872208" cy="7920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Stalne politične napetosti</a:t>
            </a:r>
            <a:endParaRPr lang="sl-SI" b="1" dirty="0"/>
          </a:p>
        </p:txBody>
      </p:sp>
      <p:sp>
        <p:nvSpPr>
          <p:cNvPr id="9" name="Zaobljeni pravokotnik 8"/>
          <p:cNvSpPr/>
          <p:nvPr/>
        </p:nvSpPr>
        <p:spPr>
          <a:xfrm>
            <a:off x="6228184" y="1340768"/>
            <a:ext cx="2448272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Vrhunec poleti 1928 – streljanje v skupščini</a:t>
            </a:r>
            <a:endParaRPr lang="sl-SI" b="1" dirty="0"/>
          </a:p>
        </p:txBody>
      </p:sp>
      <p:sp>
        <p:nvSpPr>
          <p:cNvPr id="10" name="Zaobljeni pravokotnik 9"/>
          <p:cNvSpPr/>
          <p:nvPr/>
        </p:nvSpPr>
        <p:spPr>
          <a:xfrm>
            <a:off x="2771800" y="3356992"/>
            <a:ext cx="3240360" cy="172819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6. januarja 1929 </a:t>
            </a:r>
          </a:p>
          <a:p>
            <a:pPr algn="ctr"/>
            <a:r>
              <a:rPr lang="sl-SI" sz="2400" b="1" dirty="0" smtClean="0"/>
              <a:t>je kralj Aleksander</a:t>
            </a:r>
          </a:p>
          <a:p>
            <a:pPr algn="ctr"/>
            <a:r>
              <a:rPr lang="sl-SI" sz="2400" b="1" dirty="0" smtClean="0"/>
              <a:t>RAZGLASIL DIKTATURO</a:t>
            </a:r>
            <a:endParaRPr lang="sl-SI" sz="2400" b="1" dirty="0"/>
          </a:p>
        </p:txBody>
      </p:sp>
      <p:sp>
        <p:nvSpPr>
          <p:cNvPr id="11" name="Zaobljeni pravokotnik 10"/>
          <p:cNvSpPr/>
          <p:nvPr/>
        </p:nvSpPr>
        <p:spPr>
          <a:xfrm>
            <a:off x="6372200" y="3501008"/>
            <a:ext cx="2376264" cy="13681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sl-SI" b="1" dirty="0" smtClean="0"/>
              <a:t> razpustil parlament</a:t>
            </a:r>
          </a:p>
          <a:p>
            <a:pPr>
              <a:buFont typeface="Arial" pitchFamily="34" charset="0"/>
              <a:buChar char="•"/>
            </a:pPr>
            <a:r>
              <a:rPr lang="sl-SI" b="1" dirty="0" smtClean="0"/>
              <a:t> preklical ustavo</a:t>
            </a:r>
          </a:p>
          <a:p>
            <a:pPr>
              <a:buFont typeface="Arial" pitchFamily="34" charset="0"/>
              <a:buChar char="•"/>
            </a:pPr>
            <a:r>
              <a:rPr lang="sl-SI" b="1" dirty="0" smtClean="0"/>
              <a:t> prepovedal politične stranke</a:t>
            </a:r>
            <a:endParaRPr lang="sl-SI" b="1" dirty="0"/>
          </a:p>
        </p:txBody>
      </p:sp>
      <p:sp>
        <p:nvSpPr>
          <p:cNvPr id="12" name="Zaobljeni pravokotnik 11"/>
          <p:cNvSpPr/>
          <p:nvPr/>
        </p:nvSpPr>
        <p:spPr>
          <a:xfrm>
            <a:off x="251520" y="3140968"/>
            <a:ext cx="2304256" cy="12961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i="1" dirty="0" smtClean="0"/>
              <a:t>“En kralj, ena država, en narod, en jezik.”</a:t>
            </a:r>
            <a:endParaRPr lang="sl-SI" sz="2000" i="1" dirty="0"/>
          </a:p>
        </p:txBody>
      </p:sp>
      <p:sp>
        <p:nvSpPr>
          <p:cNvPr id="14" name="Zaobljeni pravokotnik 13"/>
          <p:cNvSpPr/>
          <p:nvPr/>
        </p:nvSpPr>
        <p:spPr>
          <a:xfrm>
            <a:off x="251520" y="4725144"/>
            <a:ext cx="2088232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JUGOSLOVANI</a:t>
            </a:r>
            <a:endParaRPr lang="sl-SI" b="1" dirty="0"/>
          </a:p>
        </p:txBody>
      </p:sp>
      <p:sp>
        <p:nvSpPr>
          <p:cNvPr id="15" name="Zaobljeni pravokotnik 14"/>
          <p:cNvSpPr/>
          <p:nvPr/>
        </p:nvSpPr>
        <p:spPr>
          <a:xfrm>
            <a:off x="251520" y="5589240"/>
            <a:ext cx="2016224" cy="4046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9 BANOVIN</a:t>
            </a:r>
            <a:endParaRPr lang="sl-SI" b="1" dirty="0"/>
          </a:p>
        </p:txBody>
      </p:sp>
      <p:sp>
        <p:nvSpPr>
          <p:cNvPr id="16" name="Zaobljeni pravokotnik 15"/>
          <p:cNvSpPr/>
          <p:nvPr/>
        </p:nvSpPr>
        <p:spPr>
          <a:xfrm>
            <a:off x="4211960" y="5301208"/>
            <a:ext cx="3312368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policijski nadzor,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preganjanje nasprotnikov</a:t>
            </a:r>
            <a:endParaRPr lang="sl-SI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648555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avokotnik 2"/>
          <p:cNvSpPr/>
          <p:nvPr/>
        </p:nvSpPr>
        <p:spPr>
          <a:xfrm>
            <a:off x="611560" y="188640"/>
            <a:ext cx="7920880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KRALJEVINA JUGOSLAVIJA - UPRAVNA RAZDELITEV na 9 BANOVIN</a:t>
            </a:r>
            <a:endParaRPr lang="sl-SI" sz="2000" b="1" dirty="0"/>
          </a:p>
        </p:txBody>
      </p:sp>
      <p:sp>
        <p:nvSpPr>
          <p:cNvPr id="4" name="Pravokotnik 3"/>
          <p:cNvSpPr/>
          <p:nvPr/>
        </p:nvSpPr>
        <p:spPr>
          <a:xfrm>
            <a:off x="7020272" y="1069035"/>
            <a:ext cx="1800200" cy="9361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ni upoštevala nacionalnih meja</a:t>
            </a:r>
            <a:endParaRPr lang="sl-SI" b="1" dirty="0"/>
          </a:p>
        </p:txBody>
      </p:sp>
      <p:sp>
        <p:nvSpPr>
          <p:cNvPr id="5" name="Pravokotnik 4"/>
          <p:cNvSpPr/>
          <p:nvPr/>
        </p:nvSpPr>
        <p:spPr>
          <a:xfrm>
            <a:off x="7020272" y="2260121"/>
            <a:ext cx="1800200" cy="9361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poimenovanje po rekah</a:t>
            </a:r>
            <a:endParaRPr lang="sl-SI" b="1" dirty="0"/>
          </a:p>
        </p:txBody>
      </p:sp>
      <p:pic>
        <p:nvPicPr>
          <p:cNvPr id="2054" name="Picture 6" descr="http://upload.wikimedia.org/wikipedia/commons/thumb/e/e7/Flag_of_the_Kingdom_of_Yugoslavia.svg/200px-Flag_of_the_Kingdom_of_Yugoslavia.svg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5284457"/>
            <a:ext cx="2160240" cy="1436560"/>
          </a:xfrm>
          <a:prstGeom prst="rect">
            <a:avLst/>
          </a:prstGeom>
          <a:noFill/>
        </p:spPr>
      </p:pic>
      <p:pic>
        <p:nvPicPr>
          <p:cNvPr id="2052" name="Picture 4" descr="http://upload.wikimedia.org/wikipedia/commons/thumb/5/58/Coat_of_arms_of_the_Kingdom_of_Yugoslavia.svg/160px-Coat_of_arms_of_the_Kingdom_of_Yugoslavia.svg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3340241"/>
            <a:ext cx="1451992" cy="1814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hlinkClick r:id="rId2" tooltip="Atentat"/>
          </p:cNvPr>
          <p:cNvSpPr/>
          <p:nvPr/>
        </p:nvSpPr>
        <p:spPr>
          <a:xfrm>
            <a:off x="3347864" y="6237312"/>
            <a:ext cx="2016224" cy="5040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Posnetek atentata</a:t>
            </a:r>
            <a:endParaRPr lang="sl-SI" b="1" dirty="0"/>
          </a:p>
        </p:txBody>
      </p:sp>
      <p:sp>
        <p:nvSpPr>
          <p:cNvPr id="5" name="Zaobljeni pravokotnik 4"/>
          <p:cNvSpPr/>
          <p:nvPr/>
        </p:nvSpPr>
        <p:spPr>
          <a:xfrm>
            <a:off x="2051720" y="404664"/>
            <a:ext cx="4680520" cy="10081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1929 – 1934</a:t>
            </a:r>
          </a:p>
          <a:p>
            <a:pPr algn="ctr"/>
            <a:r>
              <a:rPr lang="sl-SI" sz="2000" b="1" dirty="0" smtClean="0"/>
              <a:t>OBDOBJE KRALJEVE DIKTATURE</a:t>
            </a:r>
            <a:endParaRPr lang="sl-SI" sz="2000" b="1" dirty="0"/>
          </a:p>
        </p:txBody>
      </p:sp>
      <p:sp>
        <p:nvSpPr>
          <p:cNvPr id="6" name="Zaobljeni pravokotnik 5"/>
          <p:cNvSpPr/>
          <p:nvPr/>
        </p:nvSpPr>
        <p:spPr>
          <a:xfrm>
            <a:off x="395536" y="1700808"/>
            <a:ext cx="2376264" cy="9361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Močno nasprotovanje </a:t>
            </a:r>
          </a:p>
          <a:p>
            <a:pPr algn="ctr"/>
            <a:r>
              <a:rPr lang="sl-SI" sz="2000" b="1" dirty="0" smtClean="0"/>
              <a:t>diktaturi</a:t>
            </a:r>
          </a:p>
        </p:txBody>
      </p:sp>
      <p:sp>
        <p:nvSpPr>
          <p:cNvPr id="7" name="Zaobljeni pravokotnik 6"/>
          <p:cNvSpPr/>
          <p:nvPr/>
        </p:nvSpPr>
        <p:spPr>
          <a:xfrm>
            <a:off x="5436096" y="1700808"/>
            <a:ext cx="3240360" cy="8640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1931 VSILJENA</a:t>
            </a:r>
          </a:p>
          <a:p>
            <a:pPr algn="ctr"/>
            <a:r>
              <a:rPr lang="sl-SI" sz="2400" b="1" dirty="0" smtClean="0"/>
              <a:t>(OKTROIRANA) USTAVA</a:t>
            </a:r>
            <a:endParaRPr lang="sl-SI" sz="2400" b="1" dirty="0"/>
          </a:p>
        </p:txBody>
      </p:sp>
      <p:sp>
        <p:nvSpPr>
          <p:cNvPr id="8" name="Zaobljeni pravokotnik 7"/>
          <p:cNvSpPr/>
          <p:nvPr/>
        </p:nvSpPr>
        <p:spPr>
          <a:xfrm>
            <a:off x="5436096" y="2852936"/>
            <a:ext cx="3096344" cy="7920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KRALJ IZGUBLJA PODPORO ZAHODA</a:t>
            </a:r>
            <a:endParaRPr lang="sl-SI" b="1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395536" y="2996952"/>
            <a:ext cx="3888432" cy="2952328"/>
            <a:chOff x="395536" y="2996952"/>
            <a:chExt cx="3552069" cy="2736304"/>
          </a:xfrm>
        </p:grpSpPr>
        <p:pic>
          <p:nvPicPr>
            <p:cNvPr id="5121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2996952"/>
              <a:ext cx="3552069" cy="2664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Pravokotnik 9"/>
            <p:cNvSpPr/>
            <p:nvPr/>
          </p:nvSpPr>
          <p:spPr>
            <a:xfrm>
              <a:off x="395536" y="5517232"/>
              <a:ext cx="1368152" cy="21602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l-SI" sz="1050" b="1" dirty="0" smtClean="0">
                  <a:solidFill>
                    <a:srgbClr val="002060"/>
                  </a:solidFill>
                </a:rPr>
                <a:t>Foto: Pačnik 2010</a:t>
              </a:r>
              <a:endParaRPr lang="sl-SI" sz="105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2" name="Zaobljeni pravokotnik 11"/>
          <p:cNvSpPr/>
          <p:nvPr/>
        </p:nvSpPr>
        <p:spPr>
          <a:xfrm>
            <a:off x="5292080" y="4005064"/>
            <a:ext cx="338437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Oktobra 1934 obisk Francije</a:t>
            </a:r>
            <a:endParaRPr lang="sl-SI" b="1" dirty="0"/>
          </a:p>
        </p:txBody>
      </p:sp>
      <p:sp>
        <p:nvSpPr>
          <p:cNvPr id="13" name="Zaobljeni pravokotnik 12"/>
          <p:cNvSpPr/>
          <p:nvPr/>
        </p:nvSpPr>
        <p:spPr>
          <a:xfrm>
            <a:off x="5364088" y="5373216"/>
            <a:ext cx="3384376" cy="792088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ATENTAT NA KRALJA</a:t>
            </a:r>
            <a:endParaRPr lang="sl-SI" sz="2400" b="1" dirty="0"/>
          </a:p>
        </p:txBody>
      </p:sp>
      <p:sp>
        <p:nvSpPr>
          <p:cNvPr id="14" name="Zaobljeni pravokotnik 13"/>
          <p:cNvSpPr/>
          <p:nvPr/>
        </p:nvSpPr>
        <p:spPr>
          <a:xfrm>
            <a:off x="3203848" y="1700808"/>
            <a:ext cx="1944216" cy="9361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Vplivi gospodarske krize</a:t>
            </a:r>
            <a:endParaRPr lang="sl-SI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l-SI" sz="3600" b="1" dirty="0" smtClean="0">
                <a:solidFill>
                  <a:srgbClr val="002060"/>
                </a:solidFill>
              </a:rPr>
              <a:t>2. Kraljevo namestništvo</a:t>
            </a:r>
            <a:endParaRPr lang="sl-SI" sz="3600" b="1" dirty="0">
              <a:solidFill>
                <a:srgbClr val="002060"/>
              </a:solidFill>
            </a:endParaRPr>
          </a:p>
        </p:txBody>
      </p:sp>
      <p:sp>
        <p:nvSpPr>
          <p:cNvPr id="5" name="Zaobljeni pravokotnik 4"/>
          <p:cNvSpPr/>
          <p:nvPr/>
        </p:nvSpPr>
        <p:spPr>
          <a:xfrm>
            <a:off x="2339752" y="1196752"/>
            <a:ext cx="4464496" cy="8640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1934 – 1941</a:t>
            </a:r>
          </a:p>
          <a:p>
            <a:pPr algn="ctr"/>
            <a:r>
              <a:rPr lang="sl-SI" sz="2000" b="1" dirty="0" smtClean="0"/>
              <a:t>OBDOBJE KRALJEVEGA NAMESTNIŠTVA</a:t>
            </a:r>
            <a:endParaRPr lang="sl-SI" sz="2000" b="1" dirty="0"/>
          </a:p>
        </p:txBody>
      </p:sp>
      <p:sp>
        <p:nvSpPr>
          <p:cNvPr id="6" name="Zaobljeni pravokotnik 5"/>
          <p:cNvSpPr/>
          <p:nvPr/>
        </p:nvSpPr>
        <p:spPr>
          <a:xfrm>
            <a:off x="179512" y="2420888"/>
            <a:ext cx="3528392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Aleksandrov sin Peter II mladoleten</a:t>
            </a:r>
            <a:endParaRPr lang="sl-SI" dirty="0"/>
          </a:p>
        </p:txBody>
      </p:sp>
      <p:sp>
        <p:nvSpPr>
          <p:cNvPr id="7" name="Zaobljeni pravokotnik 6"/>
          <p:cNvSpPr/>
          <p:nvPr/>
        </p:nvSpPr>
        <p:spPr>
          <a:xfrm>
            <a:off x="5076056" y="2420888"/>
            <a:ext cx="3923928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Regent PAVLE KARAĐORĐEVIĆ</a:t>
            </a:r>
            <a:endParaRPr lang="sl-SI" dirty="0"/>
          </a:p>
        </p:txBody>
      </p:sp>
      <p:sp>
        <p:nvSpPr>
          <p:cNvPr id="8" name="Zaobljeni pravokotnik 7"/>
          <p:cNvSpPr/>
          <p:nvPr/>
        </p:nvSpPr>
        <p:spPr>
          <a:xfrm>
            <a:off x="1043608" y="3212976"/>
            <a:ext cx="7704856" cy="20882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sl-SI" b="1" dirty="0" smtClean="0"/>
              <a:t> delovanje mnogih strank je še vedno prepovedano</a:t>
            </a:r>
          </a:p>
          <a:p>
            <a:pPr>
              <a:buFont typeface="Arial" pitchFamily="34" charset="0"/>
              <a:buChar char="•"/>
            </a:pPr>
            <a:r>
              <a:rPr lang="sl-SI" b="1" dirty="0" smtClean="0"/>
              <a:t> položaj Slovencev v Dravski banovini se je izboljšal</a:t>
            </a:r>
          </a:p>
          <a:p>
            <a:pPr>
              <a:buFont typeface="Arial" pitchFamily="34" charset="0"/>
              <a:buChar char="•"/>
            </a:pPr>
            <a:r>
              <a:rPr lang="sl-SI" b="1" dirty="0" smtClean="0"/>
              <a:t> izboljšalo gospodarsko stanje v državi</a:t>
            </a:r>
          </a:p>
          <a:p>
            <a:pPr>
              <a:buFont typeface="Arial" pitchFamily="34" charset="0"/>
              <a:buChar char="•"/>
            </a:pPr>
            <a:r>
              <a:rPr lang="sl-SI" b="1" dirty="0" smtClean="0"/>
              <a:t> okrepilo se je gospodarsko sodelovanje z Nemčijo, Italijo, sosednjimi državami</a:t>
            </a:r>
          </a:p>
          <a:p>
            <a:pPr>
              <a:buFont typeface="Arial" pitchFamily="34" charset="0"/>
              <a:buChar char="•"/>
            </a:pPr>
            <a:r>
              <a:rPr lang="sl-SI" b="1" dirty="0" smtClean="0"/>
              <a:t>  vse močnejše nacionalne napetosti v državi</a:t>
            </a:r>
            <a:endParaRPr lang="sl-SI" b="1" dirty="0"/>
          </a:p>
        </p:txBody>
      </p:sp>
      <p:sp>
        <p:nvSpPr>
          <p:cNvPr id="9" name="Zaobljeni pravokotnik 8"/>
          <p:cNvSpPr/>
          <p:nvPr/>
        </p:nvSpPr>
        <p:spPr>
          <a:xfrm>
            <a:off x="2051720" y="5589240"/>
            <a:ext cx="4608512" cy="1080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Avgusta </a:t>
            </a:r>
            <a:r>
              <a:rPr lang="sl-SI" sz="2000" b="1" dirty="0" smtClean="0">
                <a:solidFill>
                  <a:srgbClr val="C00000"/>
                </a:solidFill>
              </a:rPr>
              <a:t>1939</a:t>
            </a:r>
            <a:r>
              <a:rPr lang="sl-SI" sz="2000" b="1" dirty="0" smtClean="0"/>
              <a:t> </a:t>
            </a:r>
          </a:p>
          <a:p>
            <a:pPr algn="ctr"/>
            <a:r>
              <a:rPr lang="sl-SI" sz="2000" b="1" dirty="0" smtClean="0"/>
              <a:t>podpisan sporazum s Hrvati – </a:t>
            </a:r>
          </a:p>
          <a:p>
            <a:pPr algn="ctr"/>
            <a:r>
              <a:rPr lang="sl-SI" sz="2000" b="1" dirty="0" smtClean="0"/>
              <a:t>ustanovljena </a:t>
            </a:r>
            <a:r>
              <a:rPr lang="sl-SI" sz="2000" b="1" dirty="0" smtClean="0">
                <a:solidFill>
                  <a:srgbClr val="C00000"/>
                </a:solidFill>
              </a:rPr>
              <a:t>BANOVINA HRVAŠKA </a:t>
            </a:r>
            <a:endParaRPr lang="sl-SI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sl-SI" sz="3600" b="1" dirty="0" smtClean="0">
                <a:solidFill>
                  <a:schemeClr val="bg1"/>
                </a:solidFill>
              </a:rPr>
              <a:t>3. Pot v vojno</a:t>
            </a:r>
            <a:endParaRPr lang="sl-SI" sz="3600" b="1" dirty="0">
              <a:solidFill>
                <a:schemeClr val="bg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35459" y="1271994"/>
            <a:ext cx="1609483" cy="890093"/>
          </a:xfrm>
          <a:prstGeom prst="rect">
            <a:avLst/>
          </a:prstGeom>
        </p:spPr>
      </p:pic>
      <p:sp>
        <p:nvSpPr>
          <p:cNvPr id="5" name="Zaobljeni pravokotnik 4"/>
          <p:cNvSpPr/>
          <p:nvPr/>
        </p:nvSpPr>
        <p:spPr>
          <a:xfrm>
            <a:off x="179512" y="1271994"/>
            <a:ext cx="3815064" cy="114889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Od izbruha II. svetovne vojne  se je </a:t>
            </a:r>
            <a:r>
              <a:rPr lang="sl-SI" sz="2000" b="1" dirty="0" smtClean="0">
                <a:solidFill>
                  <a:srgbClr val="C00000"/>
                </a:solidFill>
              </a:rPr>
              <a:t>Jugoslavija</a:t>
            </a:r>
            <a:r>
              <a:rPr lang="sl-SI" sz="2000" b="1" dirty="0" smtClean="0"/>
              <a:t> poskušala vojni izogniti in </a:t>
            </a:r>
            <a:r>
              <a:rPr lang="sl-SI" sz="2000" b="1" dirty="0" smtClean="0">
                <a:solidFill>
                  <a:srgbClr val="C00000"/>
                </a:solidFill>
              </a:rPr>
              <a:t>ostati nevtralna</a:t>
            </a:r>
            <a:endParaRPr lang="sl-SI" sz="2000" b="1" dirty="0">
              <a:solidFill>
                <a:srgbClr val="C00000"/>
              </a:solidFill>
            </a:endParaRPr>
          </a:p>
        </p:txBody>
      </p:sp>
      <p:sp>
        <p:nvSpPr>
          <p:cNvPr id="6" name="Zaobljeni pravokotnik 5"/>
          <p:cNvSpPr/>
          <p:nvPr/>
        </p:nvSpPr>
        <p:spPr>
          <a:xfrm>
            <a:off x="4915914" y="2510898"/>
            <a:ext cx="4048574" cy="180886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dirty="0" smtClean="0">
                <a:solidFill>
                  <a:srgbClr val="C00000"/>
                </a:solidFill>
              </a:rPr>
              <a:t>RAZLOGI: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nepripravljena na vojno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slaba tehnična opremljenost vojske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nepripravljenost Francije in Velike Britanije, da bi ob morebitnem napadu na Jugoslavijo pomagali</a:t>
            </a:r>
            <a:endParaRPr lang="sl-SI" dirty="0"/>
          </a:p>
        </p:txBody>
      </p:sp>
      <p:sp>
        <p:nvSpPr>
          <p:cNvPr id="7" name="Zaobljeni pravokotnik 6"/>
          <p:cNvSpPr/>
          <p:nvPr/>
        </p:nvSpPr>
        <p:spPr>
          <a:xfrm>
            <a:off x="193908" y="2784161"/>
            <a:ext cx="3024336" cy="16201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000" b="1" dirty="0" smtClean="0">
                <a:solidFill>
                  <a:srgbClr val="C00000"/>
                </a:solidFill>
              </a:rPr>
              <a:t>MARCA 1941 </a:t>
            </a:r>
          </a:p>
          <a:p>
            <a:r>
              <a:rPr lang="sl-SI" sz="2000" b="1" dirty="0" smtClean="0"/>
              <a:t>je Jugoslavija opustila nevtralnost in podpisala</a:t>
            </a:r>
          </a:p>
          <a:p>
            <a:r>
              <a:rPr lang="sl-SI" sz="2000" b="1" dirty="0" smtClean="0">
                <a:solidFill>
                  <a:srgbClr val="FF3300"/>
                </a:solidFill>
              </a:rPr>
              <a:t>pristop k trojnemu paktu</a:t>
            </a:r>
            <a:endParaRPr lang="sl-SI" sz="2000" b="1" dirty="0">
              <a:solidFill>
                <a:srgbClr val="FF3300"/>
              </a:solidFill>
            </a:endParaRPr>
          </a:p>
        </p:txBody>
      </p:sp>
      <p:sp>
        <p:nvSpPr>
          <p:cNvPr id="8" name="Zaobljeni pravokotnik 7"/>
          <p:cNvSpPr/>
          <p:nvPr/>
        </p:nvSpPr>
        <p:spPr>
          <a:xfrm>
            <a:off x="146790" y="4886480"/>
            <a:ext cx="3485065" cy="15841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srgbClr val="C00000"/>
                </a:solidFill>
              </a:rPr>
              <a:t>27. marca 1941 </a:t>
            </a:r>
          </a:p>
          <a:p>
            <a:pPr algn="ctr"/>
            <a:r>
              <a:rPr lang="sl-SI" sz="2000" b="1" dirty="0" smtClean="0"/>
              <a:t>je vojska izvedla državni udar,</a:t>
            </a:r>
          </a:p>
          <a:p>
            <a:pPr algn="ctr"/>
            <a:r>
              <a:rPr lang="sl-SI" sz="2000" b="1" dirty="0" smtClean="0"/>
              <a:t>nova vlada pristopa ni preklicala</a:t>
            </a:r>
            <a:endParaRPr lang="sl-SI" sz="2000" b="1" dirty="0"/>
          </a:p>
        </p:txBody>
      </p:sp>
      <p:sp>
        <p:nvSpPr>
          <p:cNvPr id="9" name="Zaobljeni pravokotnik 8"/>
          <p:cNvSpPr/>
          <p:nvPr/>
        </p:nvSpPr>
        <p:spPr>
          <a:xfrm>
            <a:off x="4271262" y="4882901"/>
            <a:ext cx="2521639" cy="158417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HITLER</a:t>
            </a:r>
          </a:p>
          <a:p>
            <a:pPr algn="ctr"/>
            <a:r>
              <a:rPr lang="sl-SI" dirty="0" smtClean="0"/>
              <a:t>se je medtem že odločil za vojni poseg na Balkanu</a:t>
            </a:r>
            <a:endParaRPr lang="sl-SI" dirty="0"/>
          </a:p>
        </p:txBody>
      </p:sp>
      <p:sp>
        <p:nvSpPr>
          <p:cNvPr id="11" name="Dvosmerna vodoravna puščica 10"/>
          <p:cNvSpPr/>
          <p:nvPr/>
        </p:nvSpPr>
        <p:spPr>
          <a:xfrm>
            <a:off x="3282189" y="3342223"/>
            <a:ext cx="1569780" cy="504056"/>
          </a:xfrm>
          <a:prstGeom prst="left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uščica dol 12"/>
          <p:cNvSpPr/>
          <p:nvPr/>
        </p:nvSpPr>
        <p:spPr>
          <a:xfrm>
            <a:off x="1632358" y="4522861"/>
            <a:ext cx="432048" cy="360040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Desna puščica 13"/>
          <p:cNvSpPr/>
          <p:nvPr/>
        </p:nvSpPr>
        <p:spPr>
          <a:xfrm>
            <a:off x="3683851" y="5494968"/>
            <a:ext cx="561413" cy="399623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Desna puščica 14"/>
          <p:cNvSpPr/>
          <p:nvPr/>
        </p:nvSpPr>
        <p:spPr>
          <a:xfrm>
            <a:off x="6844896" y="5462544"/>
            <a:ext cx="535416" cy="43204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Zaobljeni pravokotnik 15"/>
          <p:cNvSpPr/>
          <p:nvPr/>
        </p:nvSpPr>
        <p:spPr>
          <a:xfrm>
            <a:off x="7432307" y="5170933"/>
            <a:ext cx="1584176" cy="10081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 smtClean="0"/>
              <a:t>VOJNA</a:t>
            </a:r>
            <a:endParaRPr lang="sl-SI" sz="3200" b="1" dirty="0"/>
          </a:p>
        </p:txBody>
      </p:sp>
      <p:sp>
        <p:nvSpPr>
          <p:cNvPr id="17" name="Puščica dol 16"/>
          <p:cNvSpPr/>
          <p:nvPr/>
        </p:nvSpPr>
        <p:spPr>
          <a:xfrm>
            <a:off x="1632358" y="2479975"/>
            <a:ext cx="432048" cy="304186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730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l-SI" sz="3600" b="1" dirty="0" smtClean="0"/>
              <a:t>PONOVIMO</a:t>
            </a:r>
            <a:endParaRPr lang="sl-SI" sz="36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sl-SI" sz="2800" b="1" dirty="0" smtClean="0"/>
              <a:t>Katere so bile značilnosti diktature kralja Aleksandra?</a:t>
            </a:r>
          </a:p>
          <a:p>
            <a:pPr marL="514350" indent="-514350">
              <a:buFont typeface="+mj-lt"/>
              <a:buAutoNum type="arabicPeriod"/>
            </a:pPr>
            <a:r>
              <a:rPr lang="sl-SI" sz="2800" b="1" dirty="0" smtClean="0"/>
              <a:t>Kako so v času kraljevega namestništva rešili problem s Hrvati?</a:t>
            </a:r>
          </a:p>
          <a:p>
            <a:pPr marL="514350" indent="-514350">
              <a:buFont typeface="+mj-lt"/>
              <a:buAutoNum type="arabicPeriod"/>
            </a:pPr>
            <a:r>
              <a:rPr lang="sl-SI" sz="2800" b="1" dirty="0" smtClean="0"/>
              <a:t>Zakaj je Jugoslavija pristopila k trojnemu paktu?</a:t>
            </a:r>
            <a:br>
              <a:rPr lang="sl-SI" sz="2800" b="1" dirty="0" smtClean="0"/>
            </a:br>
            <a:endParaRPr lang="sl-SI" sz="2800" b="1" dirty="0" smtClean="0"/>
          </a:p>
          <a:p>
            <a:pPr marL="0" indent="0">
              <a:buNone/>
            </a:pPr>
            <a:r>
              <a:rPr lang="sl-SI" sz="2800" b="1" dirty="0" smtClean="0"/>
              <a:t>PREMISLI:</a:t>
            </a:r>
          </a:p>
          <a:p>
            <a:pPr marL="514350" indent="-514350">
              <a:buFont typeface="+mj-lt"/>
              <a:buAutoNum type="arabicPeriod"/>
            </a:pPr>
            <a:r>
              <a:rPr lang="sl-SI" sz="2800" b="1" dirty="0" smtClean="0"/>
              <a:t>Zakaj bi ustanovitev avtonomne Dravske banovine Slovencem prinesla boljši položaj?</a:t>
            </a:r>
          </a:p>
          <a:p>
            <a:pPr marL="514350" indent="-514350">
              <a:buFont typeface="+mj-lt"/>
              <a:buAutoNum type="arabicPeriod"/>
            </a:pPr>
            <a:endParaRPr lang="sl-SI" sz="2800" b="1" dirty="0"/>
          </a:p>
          <a:p>
            <a:pPr marL="514350" indent="-514350">
              <a:buFont typeface="+mj-lt"/>
              <a:buAutoNum type="arabicPeriod"/>
            </a:pPr>
            <a:endParaRPr lang="sl-SI" sz="2800" b="1" dirty="0"/>
          </a:p>
        </p:txBody>
      </p:sp>
    </p:spTree>
    <p:extLst>
      <p:ext uri="{BB962C8B-B14F-4D97-AF65-F5344CB8AC3E}">
        <p14:creationId xmlns:p14="http://schemas.microsoft.com/office/powerpoint/2010/main" val="365971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315</Words>
  <Application>Microsoft Office PowerPoint</Application>
  <PresentationFormat>Diaprojekcija na zaslonu (4:3)</PresentationFormat>
  <Paragraphs>67</Paragraphs>
  <Slides>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Officeova tema</vt:lpstr>
      <vt:lpstr>KAKŠNE SPREMEMBE  JE POVZROČILA KRALJEVA DIKTATURA</vt:lpstr>
      <vt:lpstr>1. Diktatura kralja Aleksandra</vt:lpstr>
      <vt:lpstr>PowerPointova predstavitev</vt:lpstr>
      <vt:lpstr>PowerPointova predstavitev</vt:lpstr>
      <vt:lpstr>2. Kraljevo namestništvo</vt:lpstr>
      <vt:lpstr>3. Pot v vojno</vt:lpstr>
      <vt:lpstr>PONOVIMO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Helena</dc:creator>
  <cp:lastModifiedBy>dkocjan</cp:lastModifiedBy>
  <cp:revision>21</cp:revision>
  <dcterms:created xsi:type="dcterms:W3CDTF">2014-02-10T23:23:28Z</dcterms:created>
  <dcterms:modified xsi:type="dcterms:W3CDTF">2020-03-29T06:55:09Z</dcterms:modified>
</cp:coreProperties>
</file>