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60" r:id="rId3"/>
    <p:sldId id="257" r:id="rId4"/>
    <p:sldId id="259" r:id="rId5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3BCDDA-A19E-45AD-AAC7-D70AD27168D6}" type="datetimeFigureOut">
              <a:rPr lang="sl-SI" smtClean="0"/>
              <a:pPr/>
              <a:t>14. 05. 2020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6867A1-CA98-4FD7-9447-C3B832F9CA30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86218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6867A1-CA98-4FD7-9447-C3B832F9CA30}" type="slidenum">
              <a:rPr lang="sl-SI" smtClean="0"/>
              <a:pPr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15200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6867A1-CA98-4FD7-9447-C3B832F9CA30}" type="slidenum">
              <a:rPr lang="sl-SI" smtClean="0"/>
              <a:pPr/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26992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9F1C-7254-4FAC-AA3A-4891D1B56920}" type="datetime1">
              <a:rPr lang="sl-SI" smtClean="0"/>
              <a:pPr/>
              <a:t>14. 05. 2020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OŠ Križe, matematika, 4. razred</a:t>
            </a:r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3C7BB-F051-448D-8296-1E58EA9D9133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57141208"/>
      </p:ext>
    </p:extLst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BC149-2490-43CE-B9D8-0F22B38BB1F4}" type="datetime1">
              <a:rPr lang="sl-SI" smtClean="0"/>
              <a:pPr/>
              <a:t>14. 05. 2020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OŠ Križe, matematika, 4. razred</a:t>
            </a:r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3C7BB-F051-448D-8296-1E58EA9D9133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36041642"/>
      </p:ext>
    </p:extLst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96464-3DE2-426A-A564-E8024354A64F}" type="datetime1">
              <a:rPr lang="sl-SI" smtClean="0"/>
              <a:pPr/>
              <a:t>14. 05. 2020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OŠ Križe, matematika, 4. razred</a:t>
            </a:r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3C7BB-F051-448D-8296-1E58EA9D9133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46273273"/>
      </p:ext>
    </p:extLst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8B313-D2D4-4F19-985A-1B875E652F9B}" type="datetime1">
              <a:rPr lang="sl-SI" smtClean="0"/>
              <a:pPr/>
              <a:t>14. 05. 2020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OŠ Križe, matematika, 4. razred</a:t>
            </a:r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3C7BB-F051-448D-8296-1E58EA9D9133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28401117"/>
      </p:ext>
    </p:extLst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09270-2CE5-4E83-8054-4892061B931F}" type="datetime1">
              <a:rPr lang="sl-SI" smtClean="0"/>
              <a:pPr/>
              <a:t>14. 05. 2020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OŠ Križe, matematika, 4. razred</a:t>
            </a:r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3C7BB-F051-448D-8296-1E58EA9D9133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37475865"/>
      </p:ext>
    </p:extLst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8A029-C922-4B3E-B6DC-223BB87F8832}" type="datetime1">
              <a:rPr lang="sl-SI" smtClean="0"/>
              <a:pPr/>
              <a:t>14. 05. 2020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OŠ Križe, matematika, 4. razred</a:t>
            </a:r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3C7BB-F051-448D-8296-1E58EA9D9133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90116821"/>
      </p:ext>
    </p:extLst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35A92-ABE7-4506-A177-159207E768FE}" type="datetime1">
              <a:rPr lang="sl-SI" smtClean="0"/>
              <a:pPr/>
              <a:t>14. 05. 2020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OŠ Križe, matematika, 4. razred</a:t>
            </a:r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3C7BB-F051-448D-8296-1E58EA9D9133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57677376"/>
      </p:ext>
    </p:extLst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7EA6A-B207-4B33-9BF0-C1F9FA65F1E6}" type="datetime1">
              <a:rPr lang="sl-SI" smtClean="0"/>
              <a:pPr/>
              <a:t>14. 05. 2020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OŠ Križe, matematika, 4. razred</a:t>
            </a:r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3C7BB-F051-448D-8296-1E58EA9D9133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63567014"/>
      </p:ext>
    </p:extLst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A2478-99E6-4E9F-ADEC-59D1BE632150}" type="datetime1">
              <a:rPr lang="sl-SI" smtClean="0"/>
              <a:pPr/>
              <a:t>14. 05. 2020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OŠ Križe, matematika, 4. razred</a:t>
            </a:r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3C7BB-F051-448D-8296-1E58EA9D9133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83412541"/>
      </p:ext>
    </p:extLst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3F969-27DB-4F33-8F73-EB7CDC2D516A}" type="datetime1">
              <a:rPr lang="sl-SI" smtClean="0"/>
              <a:pPr/>
              <a:t>14. 05. 2020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OŠ Križe, matematika, 4. razred</a:t>
            </a:r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3C7BB-F051-448D-8296-1E58EA9D9133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07355030"/>
      </p:ext>
    </p:extLst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D6BF-1D33-44E9-B5CF-F17ED18F1CC5}" type="datetime1">
              <a:rPr lang="sl-SI" smtClean="0"/>
              <a:pPr/>
              <a:t>14. 05. 2020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OŠ Križe, matematika, 4. razred</a:t>
            </a:r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3C7BB-F051-448D-8296-1E58EA9D9133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95079896"/>
      </p:ext>
    </p:extLst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13938-A3B6-4F17-BDD7-4360407B6829}" type="datetime1">
              <a:rPr lang="sl-SI" smtClean="0"/>
              <a:pPr/>
              <a:t>14. 05. 2020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l-SI" smtClean="0"/>
              <a:t>OŠ Križe, matematika, 4. razred</a:t>
            </a:r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3C7BB-F051-448D-8296-1E58EA9D9133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224714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 thruBlk="1"/>
  </p:transition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FFFF66"/>
                </a:solidFill>
              </a:rPr>
              <a:t>ŠTEVILSKI IZRAZI</a:t>
            </a:r>
            <a:endParaRPr lang="sl-SI" dirty="0">
              <a:solidFill>
                <a:srgbClr val="FFFF66"/>
              </a:solidFill>
            </a:endParaRPr>
          </a:p>
        </p:txBody>
      </p:sp>
      <p:sp>
        <p:nvSpPr>
          <p:cNvPr id="6" name="Označba mesta vsebine 5"/>
          <p:cNvSpPr>
            <a:spLocks noGrp="1"/>
          </p:cNvSpPr>
          <p:nvPr>
            <p:ph idx="1"/>
          </p:nvPr>
        </p:nvSpPr>
        <p:spPr>
          <a:xfrm>
            <a:off x="1671782" y="1825625"/>
            <a:ext cx="9682018" cy="4351338"/>
          </a:xfrm>
        </p:spPr>
        <p:txBody>
          <a:bodyPr>
            <a:normAutofit lnSpcReduction="10000"/>
          </a:bodyPr>
          <a:lstStyle/>
          <a:p>
            <a:r>
              <a:rPr lang="sl-SI" sz="2400" dirty="0"/>
              <a:t>Razmisli in </a:t>
            </a:r>
            <a:r>
              <a:rPr lang="sl-SI" sz="2400" dirty="0" smtClean="0"/>
              <a:t>odgovori </a:t>
            </a:r>
            <a:r>
              <a:rPr lang="sl-SI" sz="1200" dirty="0" smtClean="0"/>
              <a:t>(PONOVITEV SNOVI 4. RAZREDA).</a:t>
            </a:r>
            <a:endParaRPr lang="sl-SI" sz="1200" dirty="0"/>
          </a:p>
          <a:p>
            <a:r>
              <a:rPr lang="sl-SI" sz="2400" i="1" dirty="0"/>
              <a:t>Kaj je številski izraz?</a:t>
            </a:r>
          </a:p>
          <a:p>
            <a:r>
              <a:rPr lang="sl-SI" sz="2400" i="1" dirty="0"/>
              <a:t>Katera pravila moramo upoštevati pri reševanju številskih izrazov</a:t>
            </a:r>
            <a:r>
              <a:rPr lang="sl-SI" sz="2400" i="1" dirty="0" smtClean="0"/>
              <a:t>?</a:t>
            </a:r>
          </a:p>
          <a:p>
            <a:r>
              <a:rPr lang="sl-SI" sz="2400" i="1" dirty="0" smtClean="0"/>
              <a:t>Pri reševanju številskih izrazov vedno najprej rešimo oklepaje, nato množimo ali delimo, na koncu seštevamo ali odštevamo.</a:t>
            </a:r>
            <a:endParaRPr lang="sl-SI" sz="2400" i="1" dirty="0"/>
          </a:p>
          <a:p>
            <a:endParaRPr lang="sl-SI" sz="2400" i="1" dirty="0"/>
          </a:p>
          <a:p>
            <a:r>
              <a:rPr lang="sl-SI" sz="2400" dirty="0" smtClean="0"/>
              <a:t>Reši. Upoštevaj dogovorjen zapis in pravila.</a:t>
            </a:r>
          </a:p>
          <a:p>
            <a:pPr marL="0" indent="0">
              <a:buNone/>
            </a:pPr>
            <a:r>
              <a:rPr lang="sl-SI" sz="2400" u="sng" dirty="0" smtClean="0"/>
              <a:t>45 : 9 </a:t>
            </a:r>
            <a:r>
              <a:rPr lang="sl-SI" sz="2400" dirty="0" smtClean="0"/>
              <a:t>– 3 + </a:t>
            </a:r>
            <a:r>
              <a:rPr lang="sl-SI" sz="2400" u="sng" dirty="0" smtClean="0"/>
              <a:t>2 ∙ 6 </a:t>
            </a:r>
            <a:r>
              <a:rPr lang="sl-SI" sz="2400" dirty="0" smtClean="0"/>
              <a:t>=</a:t>
            </a:r>
          </a:p>
          <a:p>
            <a:pPr marL="0" indent="0">
              <a:buNone/>
            </a:pPr>
            <a:r>
              <a:rPr lang="sl-SI" sz="2400" dirty="0" smtClean="0"/>
              <a:t>= 5 – 3 + 12 =</a:t>
            </a:r>
          </a:p>
          <a:p>
            <a:pPr marL="0" indent="0">
              <a:buNone/>
            </a:pPr>
            <a:r>
              <a:rPr lang="sl-SI" sz="2400" dirty="0" smtClean="0"/>
              <a:t>= 14</a:t>
            </a:r>
            <a:endParaRPr lang="sl-SI" sz="2400" dirty="0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773283738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865744" y="341517"/>
            <a:ext cx="9188587" cy="665248"/>
          </a:xfrm>
        </p:spPr>
        <p:txBody>
          <a:bodyPr>
            <a:normAutofit/>
          </a:bodyPr>
          <a:lstStyle/>
          <a:p>
            <a:r>
              <a:rPr lang="sl-SI" sz="3200" b="1" u="sng" dirty="0" smtClean="0">
                <a:solidFill>
                  <a:srgbClr val="FF0000"/>
                </a:solidFill>
              </a:rPr>
              <a:t>Številski izrazi in matematični problemi</a:t>
            </a:r>
            <a:endParaRPr lang="sl-SI" sz="3200" b="1" u="sng" dirty="0">
              <a:solidFill>
                <a:srgbClr val="FF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440873" y="994558"/>
            <a:ext cx="9347200" cy="5544354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sl-SI" dirty="0">
                <a:solidFill>
                  <a:schemeClr val="bg1"/>
                </a:solidFill>
              </a:rPr>
              <a:t>Na polici so </a:t>
            </a:r>
            <a:r>
              <a:rPr lang="sl-SI" b="1" u="sng" dirty="0">
                <a:solidFill>
                  <a:schemeClr val="bg1"/>
                </a:solidFill>
              </a:rPr>
              <a:t>3 vaze</a:t>
            </a:r>
            <a:r>
              <a:rPr lang="sl-SI" dirty="0">
                <a:solidFill>
                  <a:schemeClr val="bg1"/>
                </a:solidFill>
              </a:rPr>
              <a:t>. V vsaki vazi je </a:t>
            </a:r>
            <a:r>
              <a:rPr lang="sl-SI" b="1" u="sng" dirty="0">
                <a:solidFill>
                  <a:srgbClr val="FF0000"/>
                </a:solidFill>
              </a:rPr>
              <a:t>5 rdečih cvetlic</a:t>
            </a:r>
            <a:r>
              <a:rPr lang="sl-SI" dirty="0">
                <a:solidFill>
                  <a:schemeClr val="bg1"/>
                </a:solidFill>
              </a:rPr>
              <a:t>. Cvetličarka bo v vsako vazo dodala še </a:t>
            </a:r>
            <a:r>
              <a:rPr lang="sl-SI" b="1" u="sng" dirty="0">
                <a:solidFill>
                  <a:schemeClr val="accent1">
                    <a:lumMod val="75000"/>
                  </a:schemeClr>
                </a:solidFill>
              </a:rPr>
              <a:t>2 modri cvetlici</a:t>
            </a:r>
            <a:r>
              <a:rPr lang="sl-SI" dirty="0">
                <a:solidFill>
                  <a:schemeClr val="bg1"/>
                </a:solidFill>
              </a:rPr>
              <a:t>. Koliko cvetlic bo v vseh vazah skupaj</a:t>
            </a:r>
            <a:r>
              <a:rPr lang="sl-SI" dirty="0" smtClean="0">
                <a:solidFill>
                  <a:schemeClr val="bg1"/>
                </a:solidFill>
              </a:rPr>
              <a:t>?</a:t>
            </a:r>
          </a:p>
          <a:p>
            <a:pPr marL="0" indent="0">
              <a:buNone/>
            </a:pPr>
            <a:r>
              <a:rPr lang="sl-SI" b="1" dirty="0" smtClean="0">
                <a:solidFill>
                  <a:schemeClr val="bg1"/>
                </a:solidFill>
              </a:rPr>
              <a:t>1. vaza                 2. vaza                    3. vaza</a:t>
            </a:r>
            <a:endParaRPr lang="sl-SI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sl-SI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l-SI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l-SI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l-SI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l-SI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l-SI" b="1" dirty="0" smtClean="0">
                <a:solidFill>
                  <a:srgbClr val="FF0000"/>
                </a:solidFill>
              </a:rPr>
              <a:t>5 </a:t>
            </a:r>
            <a:r>
              <a:rPr lang="sl-SI" b="1" dirty="0" smtClean="0">
                <a:solidFill>
                  <a:schemeClr val="bg1"/>
                </a:solidFill>
              </a:rPr>
              <a:t>+</a:t>
            </a:r>
            <a:r>
              <a:rPr lang="sl-SI" b="1" dirty="0" smtClean="0">
                <a:solidFill>
                  <a:srgbClr val="FF0000"/>
                </a:solidFill>
              </a:rPr>
              <a:t> </a:t>
            </a:r>
            <a:r>
              <a:rPr lang="sl-SI" b="1" dirty="0" smtClean="0">
                <a:solidFill>
                  <a:srgbClr val="0070C0"/>
                </a:solidFill>
              </a:rPr>
              <a:t>2  </a:t>
            </a:r>
            <a:r>
              <a:rPr lang="sl-SI" b="1" dirty="0" smtClean="0">
                <a:solidFill>
                  <a:srgbClr val="FF0000"/>
                </a:solidFill>
              </a:rPr>
              <a:t>                   5</a:t>
            </a:r>
            <a:r>
              <a:rPr lang="sl-SI" b="1" dirty="0" smtClean="0">
                <a:solidFill>
                  <a:schemeClr val="bg1"/>
                </a:solidFill>
              </a:rPr>
              <a:t> + </a:t>
            </a:r>
            <a:r>
              <a:rPr lang="sl-SI" b="1" dirty="0" smtClean="0">
                <a:solidFill>
                  <a:srgbClr val="0070C0"/>
                </a:solidFill>
              </a:rPr>
              <a:t>2  </a:t>
            </a:r>
            <a:r>
              <a:rPr lang="sl-SI" b="1" dirty="0" smtClean="0">
                <a:solidFill>
                  <a:srgbClr val="FF0000"/>
                </a:solidFill>
              </a:rPr>
              <a:t>                       5</a:t>
            </a:r>
            <a:r>
              <a:rPr lang="sl-SI" b="1" dirty="0" smtClean="0">
                <a:solidFill>
                  <a:schemeClr val="bg1"/>
                </a:solidFill>
              </a:rPr>
              <a:t> + </a:t>
            </a:r>
            <a:r>
              <a:rPr lang="sl-SI" b="1" dirty="0" smtClean="0">
                <a:solidFill>
                  <a:srgbClr val="0070C0"/>
                </a:solidFill>
              </a:rPr>
              <a:t>2</a:t>
            </a:r>
            <a:endParaRPr lang="sl-SI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sl-SI" b="1" dirty="0" smtClean="0"/>
          </a:p>
          <a:p>
            <a:pPr marL="0" indent="0">
              <a:buNone/>
            </a:pPr>
            <a:r>
              <a:rPr lang="sl-SI" b="1" dirty="0" smtClean="0">
                <a:solidFill>
                  <a:schemeClr val="bg1"/>
                </a:solidFill>
              </a:rPr>
              <a:t>3 ∙ (5 + 2) =</a:t>
            </a:r>
          </a:p>
          <a:p>
            <a:pPr marL="0" indent="0">
              <a:buNone/>
            </a:pPr>
            <a:r>
              <a:rPr lang="sl-SI" b="1" dirty="0" smtClean="0">
                <a:solidFill>
                  <a:schemeClr val="bg1"/>
                </a:solidFill>
              </a:rPr>
              <a:t>= 3 ∙ 7 =                             </a:t>
            </a:r>
          </a:p>
          <a:p>
            <a:pPr marL="0" indent="0">
              <a:buNone/>
            </a:pPr>
            <a:r>
              <a:rPr lang="sl-SI" b="1" dirty="0" smtClean="0">
                <a:solidFill>
                  <a:schemeClr val="bg1"/>
                </a:solidFill>
              </a:rPr>
              <a:t>= 21</a:t>
            </a:r>
          </a:p>
          <a:p>
            <a:pPr marL="0" indent="0">
              <a:buNone/>
            </a:pPr>
            <a:r>
              <a:rPr lang="sl-SI" b="1" dirty="0">
                <a:solidFill>
                  <a:schemeClr val="bg1"/>
                </a:solidFill>
              </a:rPr>
              <a:t>V vseh vazah bo 21 cvetlic.</a:t>
            </a:r>
          </a:p>
          <a:p>
            <a:pPr marL="0" indent="0">
              <a:buNone/>
            </a:pPr>
            <a:endParaRPr lang="sl-SI" b="1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8715" y="4546242"/>
            <a:ext cx="3413285" cy="2311758"/>
          </a:xfrm>
          <a:prstGeom prst="rect">
            <a:avLst/>
          </a:prstGeom>
        </p:spPr>
      </p:pic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OŠ Križe, matematika, 4. razred</a:t>
            </a:r>
            <a:endParaRPr lang="sl-SI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571" y="2076713"/>
            <a:ext cx="776144" cy="776144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340" y="2205634"/>
            <a:ext cx="776144" cy="776144"/>
          </a:xfrm>
          <a:prstGeom prst="rect">
            <a:avLst/>
          </a:prstGeom>
          <a:noFill/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423" y="2684988"/>
            <a:ext cx="776144" cy="776144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929" y="2716069"/>
            <a:ext cx="776144" cy="776144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746" y="2133031"/>
            <a:ext cx="776144" cy="776144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3" y="2573927"/>
            <a:ext cx="776144" cy="776144"/>
          </a:xfrm>
          <a:prstGeom prst="rect">
            <a:avLst/>
          </a:prstGeom>
        </p:spPr>
      </p:pic>
      <p:pic>
        <p:nvPicPr>
          <p:cNvPr id="13" name="Slika 12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7011" y="2735583"/>
            <a:ext cx="776144" cy="776144"/>
          </a:xfrm>
          <a:prstGeom prst="rect">
            <a:avLst/>
          </a:prstGeom>
        </p:spPr>
      </p:pic>
      <p:pic>
        <p:nvPicPr>
          <p:cNvPr id="14" name="Slika 13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4254" y="2763278"/>
            <a:ext cx="776144" cy="776144"/>
          </a:xfrm>
          <a:prstGeom prst="rect">
            <a:avLst/>
          </a:prstGeom>
        </p:spPr>
      </p:pic>
      <p:pic>
        <p:nvPicPr>
          <p:cNvPr id="15" name="Slika 14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940" y="2819230"/>
            <a:ext cx="776144" cy="776144"/>
          </a:xfrm>
          <a:prstGeom prst="rect">
            <a:avLst/>
          </a:prstGeom>
        </p:spPr>
      </p:pic>
      <p:pic>
        <p:nvPicPr>
          <p:cNvPr id="16" name="Slika 15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7272" y="2100473"/>
            <a:ext cx="776144" cy="776144"/>
          </a:xfrm>
          <a:prstGeom prst="rect">
            <a:avLst/>
          </a:prstGeom>
        </p:spPr>
      </p:pic>
      <p:pic>
        <p:nvPicPr>
          <p:cNvPr id="17" name="Slika 16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8476" y="2086405"/>
            <a:ext cx="776144" cy="776144"/>
          </a:xfrm>
          <a:prstGeom prst="rect">
            <a:avLst/>
          </a:prstGeom>
        </p:spPr>
      </p:pic>
      <p:pic>
        <p:nvPicPr>
          <p:cNvPr id="18" name="Slika 17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0423" y="2658744"/>
            <a:ext cx="776144" cy="776144"/>
          </a:xfrm>
          <a:prstGeom prst="rect">
            <a:avLst/>
          </a:prstGeom>
        </p:spPr>
      </p:pic>
      <p:pic>
        <p:nvPicPr>
          <p:cNvPr id="19" name="Slika 18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54940">
            <a:off x="1525917" y="3174702"/>
            <a:ext cx="776144" cy="776144"/>
          </a:xfrm>
          <a:prstGeom prst="rect">
            <a:avLst/>
          </a:prstGeom>
        </p:spPr>
      </p:pic>
      <p:pic>
        <p:nvPicPr>
          <p:cNvPr id="20" name="Slika 19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9671" y="2515611"/>
            <a:ext cx="776144" cy="776144"/>
          </a:xfrm>
          <a:prstGeom prst="rect">
            <a:avLst/>
          </a:prstGeom>
        </p:spPr>
      </p:pic>
      <p:pic>
        <p:nvPicPr>
          <p:cNvPr id="21" name="Slika 20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6743" y="2699433"/>
            <a:ext cx="776144" cy="776144"/>
          </a:xfrm>
          <a:prstGeom prst="rect">
            <a:avLst/>
          </a:prstGeom>
        </p:spPr>
      </p:pic>
      <p:pic>
        <p:nvPicPr>
          <p:cNvPr id="22" name="Slika 21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6008" y="2011969"/>
            <a:ext cx="776144" cy="776144"/>
          </a:xfrm>
          <a:prstGeom prst="rect">
            <a:avLst/>
          </a:prstGeom>
        </p:spPr>
      </p:pic>
      <p:pic>
        <p:nvPicPr>
          <p:cNvPr id="23" name="Slika 22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54940">
            <a:off x="730519" y="3211641"/>
            <a:ext cx="776144" cy="776144"/>
          </a:xfrm>
          <a:prstGeom prst="rect">
            <a:avLst/>
          </a:prstGeom>
        </p:spPr>
      </p:pic>
      <p:pic>
        <p:nvPicPr>
          <p:cNvPr id="24" name="Slika 23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54940">
            <a:off x="3567405" y="3314636"/>
            <a:ext cx="776144" cy="776144"/>
          </a:xfrm>
          <a:prstGeom prst="rect">
            <a:avLst/>
          </a:prstGeom>
        </p:spPr>
      </p:pic>
      <p:pic>
        <p:nvPicPr>
          <p:cNvPr id="25" name="Slika 24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54940">
            <a:off x="2961794" y="3281677"/>
            <a:ext cx="776144" cy="776144"/>
          </a:xfrm>
          <a:prstGeom prst="rect">
            <a:avLst/>
          </a:prstGeom>
        </p:spPr>
      </p:pic>
      <p:pic>
        <p:nvPicPr>
          <p:cNvPr id="26" name="Slika 25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54940">
            <a:off x="6302651" y="3138099"/>
            <a:ext cx="776144" cy="776144"/>
          </a:xfrm>
          <a:prstGeom prst="rect">
            <a:avLst/>
          </a:prstGeom>
        </p:spPr>
      </p:pic>
      <p:pic>
        <p:nvPicPr>
          <p:cNvPr id="27" name="Slika 26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54940">
            <a:off x="5510848" y="3221465"/>
            <a:ext cx="776144" cy="77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399408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u="sng" dirty="0" smtClean="0">
                <a:solidFill>
                  <a:srgbClr val="FFFF66"/>
                </a:solidFill>
              </a:rPr>
              <a:t>Številski izrazi z oklepaji ( )</a:t>
            </a:r>
            <a:endParaRPr lang="sl-SI" b="1" u="sng" dirty="0">
              <a:solidFill>
                <a:srgbClr val="FFFF66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570182" y="1825624"/>
            <a:ext cx="9783618" cy="46910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dirty="0" smtClean="0"/>
              <a:t>Včasih v številskih izrazih nastopa oklepaj:</a:t>
            </a:r>
          </a:p>
          <a:p>
            <a:pPr marL="0" indent="0">
              <a:buNone/>
            </a:pPr>
            <a:r>
              <a:rPr lang="sl-SI" b="1" dirty="0"/>
              <a:t> 5 ∙ (3 + 4) – 8 : 4 </a:t>
            </a:r>
            <a:endParaRPr lang="sl-SI" b="1" dirty="0" smtClean="0"/>
          </a:p>
          <a:p>
            <a:pPr marL="0" indent="0">
              <a:buNone/>
            </a:pPr>
            <a:r>
              <a:rPr lang="sl-SI" dirty="0" smtClean="0"/>
              <a:t>Pravilo reševanja</a:t>
            </a:r>
            <a:r>
              <a:rPr lang="sl-SI" b="1" dirty="0" smtClean="0"/>
              <a:t>: </a:t>
            </a:r>
            <a:r>
              <a:rPr lang="sl-SI" b="1" dirty="0" smtClean="0">
                <a:solidFill>
                  <a:srgbClr val="FFFF66"/>
                </a:solidFill>
              </a:rPr>
              <a:t>najprej računamo račune v oklepaju, ostalo prepišemo.</a:t>
            </a:r>
          </a:p>
          <a:p>
            <a:pPr marL="0" indent="0">
              <a:buNone/>
            </a:pPr>
            <a:r>
              <a:rPr lang="sl-SI" b="1" dirty="0"/>
              <a:t> 5 ∙ </a:t>
            </a:r>
            <a:r>
              <a:rPr lang="sl-SI" b="1" u="sng" dirty="0"/>
              <a:t>(3 + 4) </a:t>
            </a:r>
            <a:r>
              <a:rPr lang="sl-SI" b="1" dirty="0"/>
              <a:t>– 8 : 4 </a:t>
            </a:r>
            <a:r>
              <a:rPr lang="sl-SI" b="1" dirty="0" smtClean="0"/>
              <a:t>=</a:t>
            </a:r>
          </a:p>
          <a:p>
            <a:pPr marL="0" indent="0">
              <a:buNone/>
            </a:pPr>
            <a:r>
              <a:rPr lang="sl-SI" b="1" dirty="0" smtClean="0"/>
              <a:t>= </a:t>
            </a:r>
            <a:r>
              <a:rPr lang="sl-SI" b="1" u="sng" dirty="0" smtClean="0"/>
              <a:t>5 ∙ 7 </a:t>
            </a:r>
            <a:r>
              <a:rPr lang="sl-SI" b="1" dirty="0" smtClean="0"/>
              <a:t>– </a:t>
            </a:r>
            <a:r>
              <a:rPr lang="sl-SI" b="1" u="sng" dirty="0" smtClean="0"/>
              <a:t>8 : 4 </a:t>
            </a:r>
            <a:r>
              <a:rPr lang="sl-SI" b="1" dirty="0" smtClean="0"/>
              <a:t>=</a:t>
            </a:r>
          </a:p>
          <a:p>
            <a:pPr marL="0" indent="0">
              <a:buNone/>
            </a:pPr>
            <a:r>
              <a:rPr lang="sl-SI" b="1" dirty="0" smtClean="0"/>
              <a:t>= 35 – 2 =</a:t>
            </a:r>
          </a:p>
          <a:p>
            <a:pPr marL="0" indent="0">
              <a:buNone/>
            </a:pPr>
            <a:r>
              <a:rPr lang="sl-SI" b="1" dirty="0" smtClean="0"/>
              <a:t>= 33</a:t>
            </a:r>
          </a:p>
          <a:p>
            <a:pPr marL="0" indent="0">
              <a:buNone/>
            </a:pPr>
            <a:r>
              <a:rPr lang="sl-SI" b="1" dirty="0" smtClean="0">
                <a:solidFill>
                  <a:srgbClr val="FFFF66"/>
                </a:solidFill>
              </a:rPr>
              <a:t>Pazi na urejenost zapisa!</a:t>
            </a:r>
            <a:endParaRPr lang="sl-SI" b="1" dirty="0">
              <a:solidFill>
                <a:srgbClr val="FFFF66"/>
              </a:solidFill>
            </a:endParaRPr>
          </a:p>
        </p:txBody>
      </p:sp>
      <p:pic>
        <p:nvPicPr>
          <p:cNvPr id="7" name="Slika 6" descr="math_school_hopscotch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08636" y="3736109"/>
            <a:ext cx="411480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573872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/>
          <a:lstStyle/>
          <a:p>
            <a:pPr algn="ctr"/>
            <a:r>
              <a:rPr lang="sl-SI" b="1" u="sng" dirty="0" smtClean="0">
                <a:solidFill>
                  <a:srgbClr val="FFFF66"/>
                </a:solidFill>
              </a:rPr>
              <a:t>Vaja dela mojstra!</a:t>
            </a:r>
            <a:endParaRPr lang="sl-SI" b="1" u="sng" dirty="0">
              <a:solidFill>
                <a:srgbClr val="FFFF66"/>
              </a:solidFill>
            </a:endParaRPr>
          </a:p>
        </p:txBody>
      </p:sp>
      <p:sp>
        <p:nvSpPr>
          <p:cNvPr id="8" name="PoljeZBesedilom 7"/>
          <p:cNvSpPr txBox="1"/>
          <p:nvPr/>
        </p:nvSpPr>
        <p:spPr>
          <a:xfrm>
            <a:off x="2050472" y="1030312"/>
            <a:ext cx="7737471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sz="2400" dirty="0" smtClean="0"/>
          </a:p>
          <a:p>
            <a:r>
              <a:rPr lang="sl-SI" sz="2400" dirty="0" smtClean="0"/>
              <a:t>Reši  številski izraz. Upoštevaj dogovorjen zapis in pravila.</a:t>
            </a:r>
          </a:p>
          <a:p>
            <a:endParaRPr lang="sl-SI" sz="2400" dirty="0" smtClean="0"/>
          </a:p>
          <a:p>
            <a:r>
              <a:rPr lang="sl-SI" sz="2400" i="1" dirty="0" smtClean="0"/>
              <a:t>7 ∙ </a:t>
            </a:r>
            <a:r>
              <a:rPr lang="sl-SI" sz="2400" i="1" u="sng" dirty="0" smtClean="0"/>
              <a:t>(2 + 3) </a:t>
            </a:r>
            <a:r>
              <a:rPr lang="sl-SI" sz="2400" i="1" dirty="0" smtClean="0"/>
              <a:t>– 2 ∙ </a:t>
            </a:r>
            <a:r>
              <a:rPr lang="sl-SI" sz="2400" i="1" u="sng" dirty="0" smtClean="0"/>
              <a:t>(3 : 3) </a:t>
            </a:r>
            <a:r>
              <a:rPr lang="sl-SI" sz="2400" i="1" dirty="0" smtClean="0"/>
              <a:t>=</a:t>
            </a:r>
          </a:p>
          <a:p>
            <a:r>
              <a:rPr lang="sl-SI" sz="2400" i="1" dirty="0" smtClean="0"/>
              <a:t>= </a:t>
            </a:r>
            <a:r>
              <a:rPr lang="sl-SI" sz="2400" i="1" u="sng" dirty="0" smtClean="0"/>
              <a:t>7 ∙ 5 </a:t>
            </a:r>
            <a:r>
              <a:rPr lang="sl-SI" sz="2400" i="1" dirty="0" smtClean="0"/>
              <a:t>– </a:t>
            </a:r>
            <a:r>
              <a:rPr lang="sl-SI" sz="2400" i="1" u="sng" dirty="0" smtClean="0"/>
              <a:t>2 ∙ 1 </a:t>
            </a:r>
            <a:r>
              <a:rPr lang="sl-SI" sz="2400" i="1" dirty="0" smtClean="0"/>
              <a:t>=</a:t>
            </a:r>
          </a:p>
          <a:p>
            <a:r>
              <a:rPr lang="sl-SI" sz="2400" i="1" dirty="0" smtClean="0"/>
              <a:t>= 35 – 2 =</a:t>
            </a:r>
          </a:p>
          <a:p>
            <a:r>
              <a:rPr lang="sl-SI" sz="2400" i="1" dirty="0" smtClean="0"/>
              <a:t>= </a:t>
            </a:r>
            <a:r>
              <a:rPr lang="sl-SI" sz="2400" i="1" dirty="0" smtClean="0"/>
              <a:t>33</a:t>
            </a:r>
          </a:p>
          <a:p>
            <a:endParaRPr lang="sl-SI" sz="2400" i="1" dirty="0"/>
          </a:p>
          <a:p>
            <a:endParaRPr lang="sl-SI" sz="2400" i="1" dirty="0" smtClean="0"/>
          </a:p>
          <a:p>
            <a:endParaRPr lang="sl-SI" sz="2400" dirty="0" smtClean="0"/>
          </a:p>
          <a:p>
            <a:endParaRPr lang="sl-SI" dirty="0"/>
          </a:p>
        </p:txBody>
      </p:sp>
      <p:pic>
        <p:nvPicPr>
          <p:cNvPr id="6" name="Slika 5" descr="math_estimat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69018" y="3940319"/>
            <a:ext cx="4770693" cy="2917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088325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278</Words>
  <Application>Microsoft Office PowerPoint</Application>
  <PresentationFormat>Širokozaslonsko</PresentationFormat>
  <Paragraphs>46</Paragraphs>
  <Slides>4</Slides>
  <Notes>2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Officeova tema</vt:lpstr>
      <vt:lpstr>ŠTEVILSKI IZRAZI</vt:lpstr>
      <vt:lpstr>Številski izrazi in matematični problemi</vt:lpstr>
      <vt:lpstr>Številski izrazi z oklepaji ( )</vt:lpstr>
      <vt:lpstr>Vaja dela mojstra!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Številski izrazi</dc:title>
  <dc:creator>Nuša Žuber</dc:creator>
  <cp:lastModifiedBy>SIO</cp:lastModifiedBy>
  <cp:revision>13</cp:revision>
  <dcterms:created xsi:type="dcterms:W3CDTF">2017-12-19T18:33:28Z</dcterms:created>
  <dcterms:modified xsi:type="dcterms:W3CDTF">2020-05-14T07:05:31Z</dcterms:modified>
</cp:coreProperties>
</file>