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41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103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74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1199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343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640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473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642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006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707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40458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1496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156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522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73478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834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52F9-B25C-4662-A092-1D2A1C7A8A5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9222BF-0BE0-49B0-950A-4A6D31E175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544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g3W1wuBiAw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dnxezRDB-0&amp;feature=youtu.be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MxIWdiOC6I&amp;lc=UgjX28RaeIkkOHgCoAEC" TargetMode="External"/><Relationship Id="rId2" Type="http://schemas.openxmlformats.org/officeDocument/2006/relationships/hyperlink" Target="https://vimeo.com/187350816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versity.org/w/index.php?title=Ma%C4%8Dka&amp;action=edit&amp;redlink=1" TargetMode="External"/><Relationship Id="rId2" Type="http://schemas.openxmlformats.org/officeDocument/2006/relationships/hyperlink" Target="https://sl.wikiversity.org/w/index.php?title=Pravljica&amp;action=edit&amp;redlink=1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_TyNlu_sPJ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TyNlu_sPJY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57523" y="1590946"/>
            <a:ext cx="6688765" cy="3937983"/>
          </a:xfrm>
        </p:spPr>
        <p:txBody>
          <a:bodyPr>
            <a:normAutofit lnSpcReduction="10000"/>
          </a:bodyPr>
          <a:lstStyle/>
          <a:p>
            <a:pPr algn="ctr"/>
            <a:r>
              <a:rPr lang="sl-SI" sz="7200" dirty="0">
                <a:solidFill>
                  <a:srgbClr val="C00000"/>
                </a:solidFill>
              </a:rPr>
              <a:t>Kulturni dan</a:t>
            </a:r>
          </a:p>
          <a:p>
            <a:pPr algn="ctr"/>
            <a:endParaRPr lang="sl-SI" dirty="0">
              <a:solidFill>
                <a:schemeClr val="tx1"/>
              </a:solidFill>
            </a:endParaRPr>
          </a:p>
          <a:p>
            <a:pPr algn="ctr"/>
            <a:endParaRPr lang="sl-SI" dirty="0">
              <a:solidFill>
                <a:schemeClr val="tx1"/>
              </a:solidFill>
            </a:endParaRPr>
          </a:p>
          <a:p>
            <a:pPr algn="ctr"/>
            <a:endParaRPr lang="sl-SI" dirty="0">
              <a:solidFill>
                <a:schemeClr val="tx1"/>
              </a:solidFill>
            </a:endParaRPr>
          </a:p>
          <a:p>
            <a:pPr algn="ctr"/>
            <a:endParaRPr lang="sl-SI" dirty="0">
              <a:solidFill>
                <a:schemeClr val="tx1"/>
              </a:solidFill>
            </a:endParaRPr>
          </a:p>
          <a:p>
            <a:pPr algn="ctr"/>
            <a:endParaRPr lang="sl-SI" dirty="0">
              <a:solidFill>
                <a:schemeClr val="tx1"/>
              </a:solidFill>
            </a:endParaRPr>
          </a:p>
          <a:p>
            <a:pPr algn="ctr"/>
            <a:r>
              <a:rPr lang="sl-SI" dirty="0">
                <a:solidFill>
                  <a:schemeClr val="tx1"/>
                </a:solidFill>
              </a:rPr>
              <a:t>3. razred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april 2020</a:t>
            </a:r>
          </a:p>
        </p:txBody>
      </p:sp>
    </p:spTree>
    <p:extLst>
      <p:ext uri="{BB962C8B-B14F-4D97-AF65-F5344CB8AC3E}">
        <p14:creationId xmlns:p14="http://schemas.microsoft.com/office/powerpoint/2010/main" val="2605242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6532"/>
            <a:ext cx="9335385" cy="2370667"/>
          </a:xfrm>
        </p:spPr>
        <p:txBody>
          <a:bodyPr>
            <a:normAutofit fontScale="90000"/>
          </a:bodyPr>
          <a:lstStyle/>
          <a:p>
            <a:r>
              <a:rPr lang="sl-SI" dirty="0" err="1">
                <a:solidFill>
                  <a:srgbClr val="FF0000"/>
                </a:solidFill>
              </a:rPr>
              <a:t>Sovica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Oka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–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sz="3100" dirty="0">
                <a:solidFill>
                  <a:schemeClr val="tx1"/>
                </a:solidFill>
              </a:rPr>
              <a:t>Nauči se zapeti njeno pesem ob posnetku: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sz="31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https://www.youtube.com/watch?v=qg3W1wuBiAw</a:t>
            </a:r>
            <a:endParaRPr lang="sl-SI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57201" y="3488266"/>
            <a:ext cx="9668932" cy="1570962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Pod medvedovim dežnikom </a:t>
            </a:r>
          </a:p>
        </p:txBody>
      </p:sp>
    </p:spTree>
    <p:extLst>
      <p:ext uri="{BB962C8B-B14F-4D97-AF65-F5344CB8AC3E}">
        <p14:creationId xmlns:p14="http://schemas.microsoft.com/office/powerpoint/2010/main" val="16508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599"/>
            <a:ext cx="8596668" cy="4148667"/>
          </a:xfrm>
        </p:spPr>
        <p:txBody>
          <a:bodyPr>
            <a:normAutofit fontScale="90000"/>
          </a:bodyPr>
          <a:lstStyle/>
          <a:p>
            <a:pPr algn="ctr"/>
            <a:br>
              <a:rPr lang="sl-SI" i="1" dirty="0"/>
            </a:br>
            <a:br>
              <a:rPr lang="sl-SI" i="1" dirty="0"/>
            </a:br>
            <a:r>
              <a:rPr lang="sl-SI" i="1" dirty="0">
                <a:solidFill>
                  <a:schemeClr val="accent2">
                    <a:lumMod val="75000"/>
                  </a:schemeClr>
                </a:solidFill>
              </a:rPr>
              <a:t>Obvezen ogled </a:t>
            </a:r>
            <a:r>
              <a:rPr lang="sl-SI" sz="4900" i="1" dirty="0">
                <a:solidFill>
                  <a:srgbClr val="FF0000"/>
                </a:solidFill>
              </a:rPr>
              <a:t>gledališke predstave</a:t>
            </a:r>
            <a:br>
              <a:rPr lang="sl-SI" dirty="0">
                <a:solidFill>
                  <a:srgbClr val="FF0000"/>
                </a:solidFill>
              </a:rPr>
            </a:br>
            <a:br>
              <a:rPr lang="sl-SI" dirty="0"/>
            </a:br>
            <a:br>
              <a:rPr lang="sl-SI" dirty="0"/>
            </a:br>
            <a:r>
              <a:rPr lang="sl-SI" sz="5300" b="1" dirty="0">
                <a:solidFill>
                  <a:schemeClr val="accent2">
                    <a:lumMod val="75000"/>
                  </a:schemeClr>
                </a:solidFill>
              </a:rPr>
              <a:t>»Svetlana Makarovič: </a:t>
            </a:r>
            <a:br>
              <a:rPr lang="sl-SI" sz="53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5300" b="1" dirty="0">
                <a:solidFill>
                  <a:schemeClr val="accent2">
                    <a:lumMod val="75000"/>
                  </a:schemeClr>
                </a:solidFill>
              </a:rPr>
              <a:t>PEKARNA MIŠMAŠ« </a:t>
            </a:r>
            <a:br>
              <a:rPr lang="sl-SI" dirty="0"/>
            </a:br>
            <a:br>
              <a:rPr lang="sl-SI" dirty="0"/>
            </a:b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>
            <a:normAutofit/>
          </a:bodyPr>
          <a:lstStyle/>
          <a:p>
            <a:pPr algn="ctr"/>
            <a:r>
              <a:rPr lang="sl-SI" sz="24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https://www.youtube.com/watch?v=bdnxezRDB-0&amp;feature=youtu.be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6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2533" y="287867"/>
            <a:ext cx="9172402" cy="2658534"/>
          </a:xfrm>
        </p:spPr>
        <p:txBody>
          <a:bodyPr>
            <a:normAutofit fontScale="90000"/>
          </a:bodyPr>
          <a:lstStyle/>
          <a:p>
            <a:pPr algn="ctr"/>
            <a:br>
              <a:rPr lang="sl-SI" dirty="0"/>
            </a:b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DEJAVNOST</a:t>
            </a:r>
            <a:br>
              <a:rPr lang="sl-SI" dirty="0"/>
            </a:br>
            <a:br>
              <a:rPr lang="sl-SI" dirty="0"/>
            </a:br>
            <a:r>
              <a:rPr lang="sl-SI" dirty="0">
                <a:solidFill>
                  <a:srgbClr val="FF0000"/>
                </a:solidFill>
              </a:rPr>
              <a:t>Likovno poustvarjanje predstave v obliki stripa</a:t>
            </a:r>
            <a:r>
              <a:rPr lang="sl-SI" sz="2200" dirty="0">
                <a:solidFill>
                  <a:schemeClr val="tx1"/>
                </a:solidFill>
              </a:rPr>
              <a:t> (Ne pozabi na oblačke! Fotografije nastalih stripov mi pošlji po e-pošti.)</a:t>
            </a:r>
            <a:br>
              <a:rPr lang="sl-SI" dirty="0">
                <a:solidFill>
                  <a:srgbClr val="FF0000"/>
                </a:solidFill>
              </a:rPr>
            </a:br>
            <a:br>
              <a:rPr lang="sl-SI" dirty="0">
                <a:solidFill>
                  <a:srgbClr val="FF0000"/>
                </a:solidFill>
              </a:rPr>
            </a:b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7170" name="Picture 2" descr="Nagrajeni stripi o dinozavrih | Otroški vrtič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29" y="2844800"/>
            <a:ext cx="6798053" cy="37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503333"/>
          </a:xfrm>
        </p:spPr>
        <p:txBody>
          <a:bodyPr>
            <a:noAutofit/>
          </a:bodyPr>
          <a:lstStyle/>
          <a:p>
            <a:pPr algn="ctr"/>
            <a:r>
              <a:rPr lang="sl-SI" sz="3200" b="1" dirty="0">
                <a:solidFill>
                  <a:srgbClr val="FF0000"/>
                </a:solidFill>
              </a:rPr>
              <a:t>ZAKLJUČEK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32527"/>
              </p:ext>
            </p:extLst>
          </p:nvPr>
        </p:nvGraphicFramePr>
        <p:xfrm>
          <a:off x="567267" y="1337735"/>
          <a:ext cx="8898466" cy="5259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9233">
                  <a:extLst>
                    <a:ext uri="{9D8B030D-6E8A-4147-A177-3AD203B41FA5}">
                      <a16:colId xmlns:a16="http://schemas.microsoft.com/office/drawing/2014/main" val="4261070449"/>
                    </a:ext>
                  </a:extLst>
                </a:gridCol>
                <a:gridCol w="4449233">
                  <a:extLst>
                    <a:ext uri="{9D8B030D-6E8A-4147-A177-3AD203B41FA5}">
                      <a16:colId xmlns:a16="http://schemas.microsoft.com/office/drawing/2014/main" val="3891176827"/>
                    </a:ext>
                  </a:extLst>
                </a:gridCol>
              </a:tblGrid>
              <a:tr h="5063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Otrok mamo vpraša,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kaj je to kultura,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kdo se z njo ponaša?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Le ta začudena obstane,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saj resno jo vprašanje gane.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Skromno mu obrazloži,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in takole odgovori: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kultura nas sprejme,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ko se rodimo,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raste z nami,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ko se igramo,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hodimo v šolo,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v službo hitimo.</a:t>
                      </a:r>
                      <a:br>
                        <a:rPr lang="sl-SI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sl-SI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Ko smo veseli,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z nami se smeje,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ko žalostni smo,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nam dušo ogreje,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pesmi in knjige nam piše,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slike nariše,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les obdeluje,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kamen oblikuje,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pravljice bere,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solze izpere,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se z lutkami igra,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iz ekrana se smehlja…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(Ida Semenčič)</a:t>
                      </a:r>
                      <a:endParaRPr lang="sl-SI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907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46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541338"/>
            <a:ext cx="9042400" cy="60293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l-SI" sz="3600" b="1" dirty="0">
                <a:solidFill>
                  <a:srgbClr val="C00000"/>
                </a:solidFill>
              </a:rPr>
              <a:t>Svetlana Makarovič</a:t>
            </a:r>
            <a:r>
              <a:rPr lang="sl-SI" sz="3600" dirty="0">
                <a:solidFill>
                  <a:srgbClr val="C00000"/>
                </a:solidFill>
              </a:rPr>
              <a:t> </a:t>
            </a:r>
            <a:br>
              <a:rPr lang="sl-SI" sz="3600" dirty="0">
                <a:solidFill>
                  <a:schemeClr val="tx1"/>
                </a:solidFill>
              </a:rPr>
            </a:br>
            <a:r>
              <a:rPr lang="sl-SI" sz="3200" dirty="0">
                <a:solidFill>
                  <a:schemeClr val="tx1"/>
                </a:solidFill>
              </a:rPr>
              <a:t>je vodilna slovenska pisateljica pravljic za otroke. Najprej je bila gledališka igralka, kasneje je  postala svobodna književnica. Poleg pisanja poezije in proze se je uveljavila tudi v radijskih in lutkovnih igrah za otroke ter dramah za odrasle. Izvrstna slovenska pisateljica, pesnica, pevka, skladateljica in režiserka.</a:t>
            </a:r>
            <a:br>
              <a:rPr lang="sl-SI" sz="3200" dirty="0">
                <a:solidFill>
                  <a:schemeClr val="tx1"/>
                </a:solidFill>
              </a:rPr>
            </a:br>
            <a:br>
              <a:rPr lang="sl-SI" sz="3200" dirty="0"/>
            </a:br>
            <a:r>
              <a:rPr lang="sl-SI" sz="3200" i="1" dirty="0"/>
              <a:t> </a:t>
            </a:r>
            <a:br>
              <a:rPr lang="sl-SI" sz="3200" dirty="0"/>
            </a:b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716" y="3296708"/>
            <a:ext cx="2095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1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Njena odrska dela za otroke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61631" y="1511561"/>
            <a:ext cx="8598638" cy="1049867"/>
          </a:xfrm>
        </p:spPr>
        <p:txBody>
          <a:bodyPr/>
          <a:lstStyle/>
          <a:p>
            <a:r>
              <a:rPr lang="sl-SI" dirty="0"/>
              <a:t>Ali poznaš njene pravljične junake in pravljice? KDO JE TO?</a:t>
            </a:r>
          </a:p>
        </p:txBody>
      </p:sp>
      <p:pic>
        <p:nvPicPr>
          <p:cNvPr id="8" name="Picture 2" descr="https://upload.wikimedia.org/wikipedia/sl/9/9d/Slika_SAP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31" y="3188484"/>
            <a:ext cx="3862770" cy="262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pramišk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967828"/>
            <a:ext cx="4394729" cy="33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8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0380133" cy="5706534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To je </a:t>
            </a:r>
            <a:br>
              <a:rPr lang="sl-SI" dirty="0"/>
            </a:br>
            <a:br>
              <a:rPr lang="sl-SI" dirty="0"/>
            </a:br>
            <a:r>
              <a:rPr lang="sl-SI" sz="5300" dirty="0">
                <a:solidFill>
                  <a:schemeClr val="accent4"/>
                </a:solidFill>
              </a:rPr>
              <a:t>SAPRAMIŠKA</a:t>
            </a:r>
            <a:br>
              <a:rPr lang="sl-SI" dirty="0">
                <a:solidFill>
                  <a:schemeClr val="accent4"/>
                </a:solidFill>
              </a:rPr>
            </a:br>
            <a:br>
              <a:rPr lang="sl-SI" dirty="0">
                <a:solidFill>
                  <a:schemeClr val="accent4"/>
                </a:solidFill>
              </a:rPr>
            </a:br>
            <a:r>
              <a:rPr lang="sl-SI" dirty="0">
                <a:solidFill>
                  <a:schemeClr val="tx1"/>
                </a:solidFill>
              </a:rPr>
              <a:t>Po želji lahko:</a:t>
            </a:r>
            <a:br>
              <a:rPr lang="sl-SI" dirty="0">
                <a:solidFill>
                  <a:schemeClr val="accent4"/>
                </a:solidFill>
              </a:rPr>
            </a:br>
            <a:br>
              <a:rPr lang="sl-SI" dirty="0">
                <a:solidFill>
                  <a:schemeClr val="accent4"/>
                </a:solidFill>
              </a:rPr>
            </a:br>
            <a:r>
              <a:rPr lang="sl-SI" sz="24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https://vimeo.com/187350816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000" dirty="0">
                <a:solidFill>
                  <a:schemeClr val="tx1"/>
                </a:solidFill>
              </a:rPr>
              <a:t>(pogledaš LUTKOVNO PREDSTAVO)</a:t>
            </a:r>
            <a:br>
              <a:rPr lang="sl-SI" sz="2800" dirty="0"/>
            </a:br>
            <a:r>
              <a:rPr lang="sl-SI" sz="2800" dirty="0">
                <a:solidFill>
                  <a:schemeClr val="tx1"/>
                </a:solidFill>
              </a:rPr>
              <a:t>ali</a:t>
            </a:r>
            <a:r>
              <a:rPr lang="sl-SI" sz="2800" dirty="0"/>
              <a:t> </a:t>
            </a:r>
            <a:br>
              <a:rPr lang="sl-SI" dirty="0">
                <a:solidFill>
                  <a:schemeClr val="accent4"/>
                </a:solidFill>
              </a:rPr>
            </a:br>
            <a:r>
              <a:rPr lang="sl-SI" sz="20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https://www.youtube.com/watch?v=bMxIWdiOC6I&amp;lc=UgjX28RaeIkkOHgCoAEC</a:t>
            </a:r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sl-SI" sz="2000" dirty="0">
                <a:solidFill>
                  <a:schemeClr val="tx1"/>
                </a:solidFill>
              </a:rPr>
            </a:br>
            <a:r>
              <a:rPr lang="sl-SI" sz="2000" dirty="0">
                <a:solidFill>
                  <a:schemeClr val="tx1"/>
                </a:solidFill>
              </a:rPr>
              <a:t>(samo poslušaš  PRAVLJICO)</a:t>
            </a:r>
          </a:p>
        </p:txBody>
      </p:sp>
    </p:spTree>
    <p:extLst>
      <p:ext uri="{BB962C8B-B14F-4D97-AF65-F5344CB8AC3E}">
        <p14:creationId xmlns:p14="http://schemas.microsoft.com/office/powerpoint/2010/main" val="378674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90133" y="5283200"/>
            <a:ext cx="8246534" cy="745066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Mogoče prepoznaš junaka te pravljice?</a:t>
            </a:r>
          </a:p>
        </p:txBody>
      </p:sp>
      <p:pic>
        <p:nvPicPr>
          <p:cNvPr id="2050" name="Picture 2" descr="Kosovirja na leteči žlici sredi celjskega tea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33" y="761471"/>
            <a:ext cx="6133041" cy="408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6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98134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To sta</a:t>
            </a:r>
            <a:br>
              <a:rPr lang="sl-SI" dirty="0">
                <a:solidFill>
                  <a:srgbClr val="FFC000"/>
                </a:solidFill>
              </a:rPr>
            </a:br>
            <a:br>
              <a:rPr lang="sl-SI" dirty="0">
                <a:solidFill>
                  <a:srgbClr val="FFC000"/>
                </a:solidFill>
              </a:rPr>
            </a:br>
            <a:r>
              <a:rPr lang="sl-SI" sz="4800" b="1" dirty="0">
                <a:solidFill>
                  <a:srgbClr val="C00000"/>
                </a:solidFill>
              </a:rPr>
              <a:t>Kosovirja na leteči žlici</a:t>
            </a:r>
            <a:br>
              <a:rPr lang="sl-SI" sz="4800" b="1" dirty="0">
                <a:solidFill>
                  <a:srgbClr val="C00000"/>
                </a:solidFill>
              </a:rPr>
            </a:br>
            <a:br>
              <a:rPr lang="sl-SI" sz="4800" b="1" dirty="0">
                <a:solidFill>
                  <a:srgbClr val="C00000"/>
                </a:solidFill>
              </a:rPr>
            </a:br>
            <a:endParaRPr lang="sl-SI" sz="44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Kosovirja na leteči žlici | Z darilom povej zgod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33" y="2607734"/>
            <a:ext cx="3718493" cy="38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8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97572" y="645714"/>
            <a:ext cx="5340694" cy="54573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800" dirty="0">
                <a:solidFill>
                  <a:schemeClr val="accent2">
                    <a:lumMod val="75000"/>
                  </a:schemeClr>
                </a:solidFill>
                <a:hlinkClick r:id="rId2" tooltip="Pravljica (stran ne obstaj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Pravljica</a:t>
            </a:r>
            <a:r>
              <a:rPr lang="sl-SI" sz="2800" dirty="0">
                <a:solidFill>
                  <a:schemeClr val="tx1"/>
                </a:solidFill>
              </a:rPr>
              <a:t> govori o beli 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  <a:hlinkClick r:id="rId3" tooltip="Mačka (stran ne obstaj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muci</a:t>
            </a:r>
            <a:r>
              <a:rPr lang="sl-SI" sz="2800" dirty="0">
                <a:solidFill>
                  <a:schemeClr val="tx1"/>
                </a:solidFill>
              </a:rPr>
              <a:t>, ki je brez doma. Kljub težkemu življenju je ena najbolj veselih muc, kar jih je naokrog.</a:t>
            </a:r>
            <a:r>
              <a:rPr lang="sl-SI" sz="2800" dirty="0">
                <a:solidFill>
                  <a:schemeClr val="tx2"/>
                </a:solidFill>
                <a:hlinkClick r:id="rId4"/>
              </a:rPr>
              <a:t> </a:t>
            </a:r>
            <a:br>
              <a:rPr lang="sl-SI" sz="2800" dirty="0">
                <a:solidFill>
                  <a:schemeClr val="tx2"/>
                </a:solidFill>
              </a:rPr>
            </a:br>
            <a:br>
              <a:rPr lang="sl-SI" sz="2800" dirty="0">
                <a:solidFill>
                  <a:schemeClr val="tx2"/>
                </a:solidFill>
              </a:rPr>
            </a:br>
            <a:r>
              <a:rPr lang="sl-SI" sz="2800" dirty="0">
                <a:solidFill>
                  <a:srgbClr val="FF0000"/>
                </a:solidFill>
              </a:rPr>
              <a:t>Poznaš naslov pravljice?</a:t>
            </a:r>
          </a:p>
        </p:txBody>
      </p:sp>
      <p:pic>
        <p:nvPicPr>
          <p:cNvPr id="4100" name="Picture 4" descr="Airbeletrina | Kako je lisičja beštija zvabila Tacamuco v svoj br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2" y="645715"/>
            <a:ext cx="3851451" cy="517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2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599"/>
            <a:ext cx="8596668" cy="4673599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To je pravljica </a:t>
            </a:r>
            <a:br>
              <a:rPr lang="sl-SI" dirty="0"/>
            </a:br>
            <a:br>
              <a:rPr lang="sl-SI" dirty="0"/>
            </a:br>
            <a:r>
              <a:rPr lang="sl-SI" b="1" dirty="0">
                <a:solidFill>
                  <a:schemeClr val="accent5"/>
                </a:solidFill>
              </a:rPr>
              <a:t>TACAMUCA</a:t>
            </a:r>
            <a:br>
              <a:rPr lang="sl-SI" b="1" dirty="0">
                <a:solidFill>
                  <a:srgbClr val="FFC000"/>
                </a:solidFill>
              </a:rPr>
            </a:br>
            <a:br>
              <a:rPr lang="sl-SI" b="1" dirty="0">
                <a:solidFill>
                  <a:srgbClr val="FFC000"/>
                </a:solidFill>
              </a:rPr>
            </a:br>
            <a:r>
              <a:rPr lang="sl-SI" sz="2800" dirty="0">
                <a:solidFill>
                  <a:schemeClr val="tx1"/>
                </a:solidFill>
              </a:rPr>
              <a:t>Če želiš, jo lahko poslušaš na spodnji povezavi.</a:t>
            </a:r>
            <a:br>
              <a:rPr lang="sl-SI" b="1" dirty="0">
                <a:solidFill>
                  <a:srgbClr val="FFC000"/>
                </a:solidFill>
              </a:rPr>
            </a:br>
            <a:endParaRPr lang="sl-SI" b="1" dirty="0">
              <a:solidFill>
                <a:srgbClr val="FFC000"/>
              </a:solidFill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305692" y="4317997"/>
            <a:ext cx="8596668" cy="965201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https://www.youtube.com/watch?v=_TyNlu_sPJY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7563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21868" y="381924"/>
            <a:ext cx="4326295" cy="1616209"/>
          </a:xfrm>
        </p:spPr>
        <p:txBody>
          <a:bodyPr>
            <a:noAutofit/>
          </a:bodyPr>
          <a:lstStyle/>
          <a:p>
            <a:r>
              <a:rPr lang="sl-SI" sz="2800" dirty="0">
                <a:solidFill>
                  <a:schemeClr val="tx1"/>
                </a:solidFill>
              </a:rPr>
              <a:t>Te pravljice pa sigurno že poznaš. Povej naslove pravljic.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591658" y="9364133"/>
            <a:ext cx="4600342" cy="79087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5124" name="Picture 4" descr="SOVICA OKA pesem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8" y="283633"/>
            <a:ext cx="4165600" cy="309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d medvedovim dežnikom: Svetlana Makarovič: 9789610117483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37" y="2716742"/>
            <a:ext cx="3466042" cy="346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59392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456</Words>
  <Application>Microsoft Office PowerPoint</Application>
  <PresentationFormat>Širokozaslonsko</PresentationFormat>
  <Paragraphs>28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Gladko</vt:lpstr>
      <vt:lpstr>PowerPointova predstavitev</vt:lpstr>
      <vt:lpstr>Svetlana Makarovič  je vodilna slovenska pisateljica pravljic za otroke. Najprej je bila gledališka igralka, kasneje je  postala svobodna književnica. Poleg pisanja poezije in proze se je uveljavila tudi v radijskih in lutkovnih igrah za otroke ter dramah za odrasle. Izvrstna slovenska pisateljica, pesnica, pevka, skladateljica in režiserka.    </vt:lpstr>
      <vt:lpstr>Njena odrska dela za otroke</vt:lpstr>
      <vt:lpstr>To je   SAPRAMIŠKA  Po želji lahko:  https://vimeo.com/187350816 (pogledaš LUTKOVNO PREDSTAVO) ali  https://www.youtube.com/watch?v=bMxIWdiOC6I&amp;lc=UgjX28RaeIkkOHgCoAEC  (samo poslušaš  PRAVLJICO)</vt:lpstr>
      <vt:lpstr>Mogoče prepoznaš junaka te pravljice?</vt:lpstr>
      <vt:lpstr>To sta  Kosovirja na leteči žlici  </vt:lpstr>
      <vt:lpstr>Pravljica govori o beli muci, ki je brez doma. Kljub težkemu življenju je ena najbolj veselih muc, kar jih je naokrog.   Poznaš naslov pravljice?</vt:lpstr>
      <vt:lpstr>To je pravljica   TACAMUCA  Če želiš, jo lahko poslušaš na spodnji povezavi. </vt:lpstr>
      <vt:lpstr>Te pravljice pa sigurno že poznaš. Povej naslove pravljic.</vt:lpstr>
      <vt:lpstr>Sovica Oka – Nauči se zapeti njeno pesem ob posnetku:  https://www.youtube.com/watch?v=qg3W1wuBiAw</vt:lpstr>
      <vt:lpstr>  Obvezen ogled gledališke predstave   »Svetlana Makarovič:  PEKARNA MIŠMAŠ«   </vt:lpstr>
      <vt:lpstr> DEJAVNOST  Likovno poustvarjanje predstave v obliki stripa (Ne pozabi na oblačke! Fotografije nastalih stripov mi pošlji po e-pošti.)  </vt:lpstr>
      <vt:lpstr>ZAKLJUČEK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Kulturni dan</dc:title>
  <dc:creator>Home</dc:creator>
  <cp:lastModifiedBy>Mateja Verbanec</cp:lastModifiedBy>
  <cp:revision>26</cp:revision>
  <dcterms:created xsi:type="dcterms:W3CDTF">2020-04-13T16:58:42Z</dcterms:created>
  <dcterms:modified xsi:type="dcterms:W3CDTF">2020-04-19T13:14:43Z</dcterms:modified>
</cp:coreProperties>
</file>