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1"/>
  </p:notesMasterIdLst>
  <p:sldIdLst>
    <p:sldId id="329" r:id="rId2"/>
    <p:sldId id="274" r:id="rId3"/>
    <p:sldId id="330" r:id="rId4"/>
    <p:sldId id="365" r:id="rId5"/>
    <p:sldId id="340" r:id="rId6"/>
    <p:sldId id="273" r:id="rId7"/>
    <p:sldId id="341" r:id="rId8"/>
    <p:sldId id="366" r:id="rId9"/>
    <p:sldId id="351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dsek brez naslova" id="{5C5319CE-F9A4-41FF-91CA-99D2F664835F}">
          <p14:sldIdLst>
            <p14:sldId id="329"/>
            <p14:sldId id="274"/>
            <p14:sldId id="330"/>
            <p14:sldId id="365"/>
            <p14:sldId id="340"/>
            <p14:sldId id="273"/>
            <p14:sldId id="341"/>
            <p14:sldId id="366"/>
            <p14:sldId id="35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  <a:srgbClr val="FF9900"/>
    <a:srgbClr val="F1CC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74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C437FB-EF72-4C37-A7FE-6BC6D4955305}" type="datetimeFigureOut">
              <a:rPr lang="sl-SI" smtClean="0"/>
              <a:t>18. 04. 2020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E68652-4022-4BD7-BA08-7BD8CB5DEC2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306057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E68652-4022-4BD7-BA08-7BD8CB5DEC23}" type="slidenum">
              <a:rPr kumimoji="0" lang="sl-S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sl-S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80976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E68652-4022-4BD7-BA08-7BD8CB5DEC23}" type="slidenum">
              <a:rPr kumimoji="0" lang="sl-S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sl-S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5802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E68652-4022-4BD7-BA08-7BD8CB5DEC23}" type="slidenum">
              <a:rPr kumimoji="0" lang="sl-S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sl-S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49046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E68652-4022-4BD7-BA08-7BD8CB5DEC23}" type="slidenum">
              <a:rPr kumimoji="0" lang="sl-S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sl-S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03489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6AEE8-DE8A-4430-99C6-02F16BA7AFCE}" type="datetimeFigureOut">
              <a:rPr lang="sl-SI" smtClean="0"/>
              <a:t>18. 04. 2020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82CCE-1CEF-4098-9015-2227E1DC104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5376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6AEE8-DE8A-4430-99C6-02F16BA7AFCE}" type="datetimeFigureOut">
              <a:rPr lang="sl-SI" smtClean="0"/>
              <a:t>18. 04. 2020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82CCE-1CEF-4098-9015-2227E1DC104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06016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6AEE8-DE8A-4430-99C6-02F16BA7AFCE}" type="datetimeFigureOut">
              <a:rPr lang="sl-SI" smtClean="0"/>
              <a:t>18. 04. 2020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82CCE-1CEF-4098-9015-2227E1DC104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49225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6AEE8-DE8A-4430-99C6-02F16BA7AFCE}" type="datetimeFigureOut">
              <a:rPr lang="sl-SI" smtClean="0"/>
              <a:t>18. 04. 2020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82CCE-1CEF-4098-9015-2227E1DC104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14546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6AEE8-DE8A-4430-99C6-02F16BA7AFCE}" type="datetimeFigureOut">
              <a:rPr lang="sl-SI" smtClean="0"/>
              <a:t>18. 04. 2020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82CCE-1CEF-4098-9015-2227E1DC104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52476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6AEE8-DE8A-4430-99C6-02F16BA7AFCE}" type="datetimeFigureOut">
              <a:rPr lang="sl-SI" smtClean="0"/>
              <a:t>18. 04. 2020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82CCE-1CEF-4098-9015-2227E1DC104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16734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6AEE8-DE8A-4430-99C6-02F16BA7AFCE}" type="datetimeFigureOut">
              <a:rPr lang="sl-SI" smtClean="0"/>
              <a:t>18. 04. 2020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82CCE-1CEF-4098-9015-2227E1DC104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71059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6AEE8-DE8A-4430-99C6-02F16BA7AFCE}" type="datetimeFigureOut">
              <a:rPr lang="sl-SI" smtClean="0"/>
              <a:t>18. 04. 2020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82CCE-1CEF-4098-9015-2227E1DC104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23719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6AEE8-DE8A-4430-99C6-02F16BA7AFCE}" type="datetimeFigureOut">
              <a:rPr lang="sl-SI" smtClean="0"/>
              <a:t>18. 04. 2020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82CCE-1CEF-4098-9015-2227E1DC104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72416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6AEE8-DE8A-4430-99C6-02F16BA7AFCE}" type="datetimeFigureOut">
              <a:rPr lang="sl-SI" smtClean="0"/>
              <a:t>18. 04. 2020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82CCE-1CEF-4098-9015-2227E1DC104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64280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6AEE8-DE8A-4430-99C6-02F16BA7AFCE}" type="datetimeFigureOut">
              <a:rPr lang="sl-SI" smtClean="0"/>
              <a:t>18. 04. 2020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82CCE-1CEF-4098-9015-2227E1DC104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04499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6AEE8-DE8A-4430-99C6-02F16BA7AFCE}" type="datetimeFigureOut">
              <a:rPr lang="sl-SI" smtClean="0"/>
              <a:t>18. 04. 2020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882CCE-1CEF-4098-9015-2227E1DC104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53950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5434194B-EB56-4062-98C6-CB72F287E3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0022124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B3746DB1-35A8-422F-9955-4F8E75DBB0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ACDDA517-4E2F-4DE4-B10E-705C07010D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99379" y="3687904"/>
            <a:ext cx="6969440" cy="1514185"/>
          </a:xfrm>
        </p:spPr>
        <p:txBody>
          <a:bodyPr anchor="t">
            <a:noAutofit/>
          </a:bodyPr>
          <a:lstStyle/>
          <a:p>
            <a:r>
              <a:rPr lang="sl-SI" sz="7200" dirty="0">
                <a:solidFill>
                  <a:srgbClr val="000000"/>
                </a:solidFill>
                <a:latin typeface="Comic Sans MS" panose="030F0702030302020204" pitchFamily="66" charset="0"/>
              </a:rPr>
              <a:t>RAČUNAM DO 1000</a:t>
            </a:r>
          </a:p>
        </p:txBody>
      </p:sp>
      <p:sp>
        <p:nvSpPr>
          <p:cNvPr id="75" name="Freeform 57">
            <a:extLst>
              <a:ext uri="{FF2B5EF4-FFF2-40B4-BE49-F238E27FC236}">
                <a16:creationId xmlns:a16="http://schemas.microsoft.com/office/drawing/2014/main" id="{B817D9AD-5E85-4E85-AC3E-43E24FA91A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580219"/>
            <a:ext cx="4383459" cy="5287256"/>
          </a:xfrm>
          <a:custGeom>
            <a:avLst/>
            <a:gdLst>
              <a:gd name="connsiteX0" fmla="*/ 1504462 w 4383459"/>
              <a:gd name="connsiteY0" fmla="*/ 0 h 5287256"/>
              <a:gd name="connsiteX1" fmla="*/ 4383459 w 4383459"/>
              <a:gd name="connsiteY1" fmla="*/ 2878997 h 5287256"/>
              <a:gd name="connsiteX2" fmla="*/ 3114137 w 4383459"/>
              <a:gd name="connsiteY2" fmla="*/ 5266307 h 5287256"/>
              <a:gd name="connsiteX3" fmla="*/ 3079653 w 4383459"/>
              <a:gd name="connsiteY3" fmla="*/ 5287256 h 5287256"/>
              <a:gd name="connsiteX4" fmla="*/ 0 w 4383459"/>
              <a:gd name="connsiteY4" fmla="*/ 5287256 h 5287256"/>
              <a:gd name="connsiteX5" fmla="*/ 0 w 4383459"/>
              <a:gd name="connsiteY5" fmla="*/ 427769 h 5287256"/>
              <a:gd name="connsiteX6" fmla="*/ 132161 w 4383459"/>
              <a:gd name="connsiteY6" fmla="*/ 347480 h 5287256"/>
              <a:gd name="connsiteX7" fmla="*/ 1504462 w 4383459"/>
              <a:gd name="connsiteY7" fmla="*/ 0 h 5287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83459" h="5287256">
                <a:moveTo>
                  <a:pt x="1504462" y="0"/>
                </a:moveTo>
                <a:cubicBezTo>
                  <a:pt x="3094488" y="0"/>
                  <a:pt x="4383459" y="1288971"/>
                  <a:pt x="4383459" y="2878997"/>
                </a:cubicBezTo>
                <a:cubicBezTo>
                  <a:pt x="4383459" y="3872763"/>
                  <a:pt x="3879955" y="4748930"/>
                  <a:pt x="3114137" y="5266307"/>
                </a:cubicBezTo>
                <a:lnTo>
                  <a:pt x="3079653" y="5287256"/>
                </a:lnTo>
                <a:lnTo>
                  <a:pt x="0" y="5287256"/>
                </a:lnTo>
                <a:lnTo>
                  <a:pt x="0" y="427769"/>
                </a:lnTo>
                <a:lnTo>
                  <a:pt x="132161" y="347480"/>
                </a:lnTo>
                <a:cubicBezTo>
                  <a:pt x="540096" y="125876"/>
                  <a:pt x="1007579" y="0"/>
                  <a:pt x="1504462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F0810290-E788-4DE3-B716-DBE58CC6A8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12946" y="0"/>
            <a:ext cx="4185112" cy="3170097"/>
          </a:xfrm>
          <a:custGeom>
            <a:avLst/>
            <a:gdLst>
              <a:gd name="connsiteX0" fmla="*/ 301225 w 4185112"/>
              <a:gd name="connsiteY0" fmla="*/ 0 h 3170097"/>
              <a:gd name="connsiteX1" fmla="*/ 3883887 w 4185112"/>
              <a:gd name="connsiteY1" fmla="*/ 0 h 3170097"/>
              <a:gd name="connsiteX2" fmla="*/ 3932552 w 4185112"/>
              <a:gd name="connsiteY2" fmla="*/ 80105 h 3170097"/>
              <a:gd name="connsiteX3" fmla="*/ 4185112 w 4185112"/>
              <a:gd name="connsiteY3" fmla="*/ 1077541 h 3170097"/>
              <a:gd name="connsiteX4" fmla="*/ 2092556 w 4185112"/>
              <a:gd name="connsiteY4" fmla="*/ 3170097 h 3170097"/>
              <a:gd name="connsiteX5" fmla="*/ 0 w 4185112"/>
              <a:gd name="connsiteY5" fmla="*/ 1077541 h 3170097"/>
              <a:gd name="connsiteX6" fmla="*/ 252561 w 4185112"/>
              <a:gd name="connsiteY6" fmla="*/ 80105 h 3170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85112" h="3170097">
                <a:moveTo>
                  <a:pt x="301225" y="0"/>
                </a:moveTo>
                <a:lnTo>
                  <a:pt x="3883887" y="0"/>
                </a:lnTo>
                <a:lnTo>
                  <a:pt x="3932552" y="80105"/>
                </a:lnTo>
                <a:cubicBezTo>
                  <a:pt x="4093621" y="376606"/>
                  <a:pt x="4185112" y="716389"/>
                  <a:pt x="4185112" y="1077541"/>
                </a:cubicBezTo>
                <a:cubicBezTo>
                  <a:pt x="4185112" y="2233228"/>
                  <a:pt x="3248243" y="3170097"/>
                  <a:pt x="2092556" y="3170097"/>
                </a:cubicBezTo>
                <a:cubicBezTo>
                  <a:pt x="936869" y="3170097"/>
                  <a:pt x="0" y="2233228"/>
                  <a:pt x="0" y="1077541"/>
                </a:cubicBezTo>
                <a:cubicBezTo>
                  <a:pt x="0" y="716389"/>
                  <a:pt x="91491" y="376606"/>
                  <a:pt x="252561" y="80105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Picture 2" descr="LILI IN BINE 3, samostojni delovni zvezek za matematiko v 3 ...">
            <a:extLst>
              <a:ext uri="{FF2B5EF4-FFF2-40B4-BE49-F238E27FC236}">
                <a16:creationId xmlns:a16="http://schemas.microsoft.com/office/drawing/2014/main" id="{8F9D3BD1-0AA3-4965-9C14-8437573F80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00336" y="284833"/>
            <a:ext cx="2410331" cy="2066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Naslov 1">
            <a:extLst>
              <a:ext uri="{FF2B5EF4-FFF2-40B4-BE49-F238E27FC236}">
                <a16:creationId xmlns:a16="http://schemas.microsoft.com/office/drawing/2014/main" id="{C210893B-83E5-496F-84FF-74377F206652}"/>
              </a:ext>
            </a:extLst>
          </p:cNvPr>
          <p:cNvSpPr txBox="1">
            <a:spLocks/>
          </p:cNvSpPr>
          <p:nvPr/>
        </p:nvSpPr>
        <p:spPr>
          <a:xfrm>
            <a:off x="5366005" y="5784839"/>
            <a:ext cx="5843450" cy="78832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sl-SI" sz="3200" dirty="0">
                <a:solidFill>
                  <a:prstClr val="black"/>
                </a:solidFill>
                <a:latin typeface="Comic Sans MS" panose="030F0702030302020204" pitchFamily="66" charset="0"/>
              </a:rPr>
              <a:t>DELOVNI ZVEZEK, str. 27</a:t>
            </a:r>
          </a:p>
        </p:txBody>
      </p:sp>
      <p:pic>
        <p:nvPicPr>
          <p:cNvPr id="11" name="Picture 2" descr="Bitmoji Image">
            <a:extLst>
              <a:ext uri="{FF2B5EF4-FFF2-40B4-BE49-F238E27FC236}">
                <a16:creationId xmlns:a16="http://schemas.microsoft.com/office/drawing/2014/main" id="{9BBFA5E9-6E70-4437-8676-4F24AE3571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181" y="2839031"/>
            <a:ext cx="3163437" cy="3163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0053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F4C0B10B-D2C4-4A54-AFAD-3D27DF88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6BADB90-C74B-40D6-86DC-503F65FCE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21" name="Freeform 44">
              <a:extLst>
                <a:ext uri="{FF2B5EF4-FFF2-40B4-BE49-F238E27FC236}">
                  <a16:creationId xmlns:a16="http://schemas.microsoft.com/office/drawing/2014/main" id="{6559431D-1886-4AE0-9B87-9AD2ECAB84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45">
              <a:extLst>
                <a:ext uri="{FF2B5EF4-FFF2-40B4-BE49-F238E27FC236}">
                  <a16:creationId xmlns:a16="http://schemas.microsoft.com/office/drawing/2014/main" id="{373850A5-B04A-4FCD-9E73-EE322167F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46">
              <a:extLst>
                <a:ext uri="{FF2B5EF4-FFF2-40B4-BE49-F238E27FC236}">
                  <a16:creationId xmlns:a16="http://schemas.microsoft.com/office/drawing/2014/main" id="{82C18C67-80FA-4738-AA53-0AF2419F98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47">
              <a:extLst>
                <a:ext uri="{FF2B5EF4-FFF2-40B4-BE49-F238E27FC236}">
                  <a16:creationId xmlns:a16="http://schemas.microsoft.com/office/drawing/2014/main" id="{48543B1A-8BF5-4C63-8404-41B2EA70B3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92DF5096-E051-498C-A3ED-CBA77A813A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id="{D8BC7C29-9548-4E64-A990-008C2629C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sl-SI" sz="6600" b="1" dirty="0"/>
              <a:t>TOREK, 21. 4. 2020</a:t>
            </a:r>
            <a:br>
              <a:rPr lang="sl-SI" sz="2800" b="1" dirty="0">
                <a:solidFill>
                  <a:srgbClr val="FFFFFF"/>
                </a:solidFill>
              </a:rPr>
            </a:br>
            <a:endParaRPr lang="sl-SI" sz="2800" b="1" dirty="0">
              <a:solidFill>
                <a:srgbClr val="FFFFFF"/>
              </a:solidFill>
            </a:endParaRP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76CDBCB8-349B-4567-A0DC-BBCA89ADEA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4904" y="2494450"/>
            <a:ext cx="4053545" cy="35631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2400" dirty="0"/>
              <a:t>Danes se bomo nauči seštevati </a:t>
            </a:r>
            <a:r>
              <a:rPr lang="sl-SI" sz="2400" dirty="0" err="1"/>
              <a:t>stotice</a:t>
            </a:r>
            <a:r>
              <a:rPr lang="sl-SI" sz="2400" dirty="0"/>
              <a:t>. Juhu!</a:t>
            </a:r>
          </a:p>
          <a:p>
            <a:pPr marL="0" indent="0">
              <a:buNone/>
            </a:pPr>
            <a:r>
              <a:rPr lang="sl-SI" sz="2400" dirty="0"/>
              <a:t>Veselo na delo </a:t>
            </a:r>
            <a:r>
              <a:rPr lang="sl-SI" sz="2400" dirty="0">
                <a:sym typeface="Wingdings" panose="05000000000000000000" pitchFamily="2" charset="2"/>
              </a:rPr>
              <a:t>  </a:t>
            </a:r>
            <a:endParaRPr lang="sl-SI" sz="2400" dirty="0"/>
          </a:p>
        </p:txBody>
      </p:sp>
      <p:pic>
        <p:nvPicPr>
          <p:cNvPr id="13" name="Picture 2" descr="Lilibi igrice">
            <a:extLst>
              <a:ext uri="{FF2B5EF4-FFF2-40B4-BE49-F238E27FC236}">
                <a16:creationId xmlns:a16="http://schemas.microsoft.com/office/drawing/2014/main" id="{330922B7-133C-46D6-A734-102C7D1E52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4" r="-2" b="-2"/>
          <a:stretch/>
        </p:blipFill>
        <p:spPr bwMode="auto">
          <a:xfrm>
            <a:off x="6098892" y="2492376"/>
            <a:ext cx="4802404" cy="3563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109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99">
            <a:alpha val="3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otnik 7">
            <a:extLst>
              <a:ext uri="{FF2B5EF4-FFF2-40B4-BE49-F238E27FC236}">
                <a16:creationId xmlns:a16="http://schemas.microsoft.com/office/drawing/2014/main" id="{3F7B0E88-4B6A-4BC9-AD7F-0C716B6B9DCB}"/>
              </a:ext>
            </a:extLst>
          </p:cNvPr>
          <p:cNvSpPr/>
          <p:nvPr/>
        </p:nvSpPr>
        <p:spPr>
          <a:xfrm>
            <a:off x="908387" y="365125"/>
            <a:ext cx="10375226" cy="6127750"/>
          </a:xfrm>
          <a:prstGeom prst="rect">
            <a:avLst/>
          </a:prstGeom>
          <a:solidFill>
            <a:srgbClr val="F1CC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081D102B-226D-4584-BDA7-08EA3E0DC2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7076" y="435826"/>
            <a:ext cx="10515600" cy="1325563"/>
          </a:xfrm>
        </p:spPr>
        <p:txBody>
          <a:bodyPr/>
          <a:lstStyle/>
          <a:p>
            <a:r>
              <a:rPr lang="sl-SI" b="1" dirty="0"/>
              <a:t>SEŠTEVAM STOTICE</a:t>
            </a:r>
          </a:p>
        </p:txBody>
      </p:sp>
      <p:pic>
        <p:nvPicPr>
          <p:cNvPr id="10" name="Označba mesta vsebine 9" descr="Slika, ki vsebuje besede posnetek zaslona, elektronika, računalnik&#10;&#10;Opis je samodejno ustvarjen">
            <a:extLst>
              <a:ext uri="{FF2B5EF4-FFF2-40B4-BE49-F238E27FC236}">
                <a16:creationId xmlns:a16="http://schemas.microsoft.com/office/drawing/2014/main" id="{0DC9902A-DAE8-4EB2-8C64-1E04D6ECDF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98" t="20004" r="42551" b="60155"/>
          <a:stretch/>
        </p:blipFill>
        <p:spPr>
          <a:xfrm>
            <a:off x="2553029" y="1964065"/>
            <a:ext cx="6270460" cy="3616603"/>
          </a:xfrm>
        </p:spPr>
      </p:pic>
    </p:spTree>
    <p:extLst>
      <p:ext uri="{BB962C8B-B14F-4D97-AF65-F5344CB8AC3E}">
        <p14:creationId xmlns:p14="http://schemas.microsoft.com/office/powerpoint/2010/main" val="36483637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9963DC82-D111-4796-AC76-84A42E9EEC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6951"/>
            <a:ext cx="10515600" cy="5379156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sl-SI" sz="4000" dirty="0"/>
              <a:t>V knjigarni so v torek prodali 200 zvezkov, v sredo pa 300. Koliko zvezkov so prodali v obeh dneh skupaj?</a:t>
            </a:r>
          </a:p>
          <a:p>
            <a:pPr marL="0" indent="0">
              <a:buNone/>
            </a:pPr>
            <a:endParaRPr lang="sl-SI" sz="3200" dirty="0"/>
          </a:p>
          <a:p>
            <a:pPr marL="0" indent="0">
              <a:buNone/>
            </a:pPr>
            <a:r>
              <a:rPr lang="sl-SI" sz="3200" dirty="0">
                <a:solidFill>
                  <a:srgbClr val="FF0000"/>
                </a:solidFill>
              </a:rPr>
              <a:t>RAČUN:</a:t>
            </a:r>
          </a:p>
          <a:p>
            <a:pPr marL="0" indent="0">
              <a:buNone/>
            </a:pPr>
            <a:r>
              <a:rPr lang="sl-SI" sz="4000" dirty="0"/>
              <a:t>2 S + 3 S = 5 S</a:t>
            </a:r>
          </a:p>
          <a:p>
            <a:pPr marL="0" indent="0">
              <a:buNone/>
            </a:pPr>
            <a:r>
              <a:rPr lang="sl-SI" sz="4000" dirty="0"/>
              <a:t>200 + 300 = 500</a:t>
            </a:r>
          </a:p>
          <a:p>
            <a:pPr marL="0" indent="0">
              <a:buNone/>
            </a:pPr>
            <a:endParaRPr lang="sl-SI" sz="3200" dirty="0"/>
          </a:p>
          <a:p>
            <a:pPr marL="0" indent="0">
              <a:buNone/>
            </a:pPr>
            <a:r>
              <a:rPr lang="sl-SI" sz="3200" dirty="0">
                <a:solidFill>
                  <a:srgbClr val="FF0000"/>
                </a:solidFill>
              </a:rPr>
              <a:t>ODGOVOR:</a:t>
            </a:r>
          </a:p>
          <a:p>
            <a:pPr marL="0" indent="0">
              <a:buNone/>
            </a:pPr>
            <a:r>
              <a:rPr lang="sl-SI" sz="4000" dirty="0"/>
              <a:t>V obeh dneh skupaj so prodali 500 zvezkov.</a:t>
            </a:r>
            <a:endParaRPr lang="sl-SI" sz="3600" dirty="0"/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D88C8381-E118-4D5A-BC79-60A4A52628E6}"/>
              </a:ext>
            </a:extLst>
          </p:cNvPr>
          <p:cNvSpPr txBox="1"/>
          <p:nvPr/>
        </p:nvSpPr>
        <p:spPr>
          <a:xfrm>
            <a:off x="2675467" y="61893"/>
            <a:ext cx="64120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800" b="1" dirty="0">
                <a:solidFill>
                  <a:srgbClr val="002060"/>
                </a:solidFill>
              </a:rPr>
              <a:t>BESEDILNO NALOGO PREPIŠI V ZVEZEK</a:t>
            </a:r>
          </a:p>
          <a:p>
            <a:pPr algn="ctr"/>
            <a:r>
              <a:rPr lang="sl-SI" sz="2800" b="1" dirty="0">
                <a:solidFill>
                  <a:srgbClr val="002060"/>
                </a:solidFill>
              </a:rPr>
              <a:t>NASLOV: </a:t>
            </a:r>
            <a:r>
              <a:rPr lang="sl-SI" sz="2800" b="1" dirty="0">
                <a:solidFill>
                  <a:srgbClr val="FF0000"/>
                </a:solidFill>
              </a:rPr>
              <a:t>SEŠTEVAM STOTICE</a:t>
            </a:r>
          </a:p>
        </p:txBody>
      </p:sp>
    </p:spTree>
    <p:extLst>
      <p:ext uri="{BB962C8B-B14F-4D97-AF65-F5344CB8AC3E}">
        <p14:creationId xmlns:p14="http://schemas.microsoft.com/office/powerpoint/2010/main" val="20407143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99">
            <a:alpha val="3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>
            <a:extLst>
              <a:ext uri="{FF2B5EF4-FFF2-40B4-BE49-F238E27FC236}">
                <a16:creationId xmlns:a16="http://schemas.microsoft.com/office/drawing/2014/main" id="{1CF24834-33CA-4A16-839A-E12012D60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b="1" dirty="0"/>
              <a:t>Račune prepiši v zvezek in jih izračunaj.</a:t>
            </a:r>
          </a:p>
        </p:txBody>
      </p:sp>
      <p:pic>
        <p:nvPicPr>
          <p:cNvPr id="6" name="Označba mesta vsebine 9" descr="Slika, ki vsebuje besede posnetek zaslona, elektronika, računalnik&#10;&#10;Opis je samodejno ustvarjen">
            <a:extLst>
              <a:ext uri="{FF2B5EF4-FFF2-40B4-BE49-F238E27FC236}">
                <a16:creationId xmlns:a16="http://schemas.microsoft.com/office/drawing/2014/main" id="{ADAB9E5D-6367-4E2D-B381-54455802976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08" t="59170" r="38602" b="19150"/>
          <a:stretch/>
        </p:blipFill>
        <p:spPr>
          <a:xfrm>
            <a:off x="1104982" y="1690688"/>
            <a:ext cx="9485322" cy="4883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6358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F4C0B10B-D2C4-4A54-AFAD-3D27DF88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B6BADB90-C74B-40D6-86DC-503F65FCE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29" name="Freeform 44">
              <a:extLst>
                <a:ext uri="{FF2B5EF4-FFF2-40B4-BE49-F238E27FC236}">
                  <a16:creationId xmlns:a16="http://schemas.microsoft.com/office/drawing/2014/main" id="{6559431D-1886-4AE0-9B87-9AD2ECAB84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45">
              <a:extLst>
                <a:ext uri="{FF2B5EF4-FFF2-40B4-BE49-F238E27FC236}">
                  <a16:creationId xmlns:a16="http://schemas.microsoft.com/office/drawing/2014/main" id="{373850A5-B04A-4FCD-9E73-EE322167F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46">
              <a:extLst>
                <a:ext uri="{FF2B5EF4-FFF2-40B4-BE49-F238E27FC236}">
                  <a16:creationId xmlns:a16="http://schemas.microsoft.com/office/drawing/2014/main" id="{82C18C67-80FA-4738-AA53-0AF2419F98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47">
              <a:extLst>
                <a:ext uri="{FF2B5EF4-FFF2-40B4-BE49-F238E27FC236}">
                  <a16:creationId xmlns:a16="http://schemas.microsoft.com/office/drawing/2014/main" id="{48543B1A-8BF5-4C63-8404-41B2EA70B3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92DF5096-E051-498C-A3ED-CBA77A813A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id="{2FC4ED35-2E62-4FC1-B101-CD75009FA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>
            <a:normAutofit/>
          </a:bodyPr>
          <a:lstStyle/>
          <a:p>
            <a:pPr algn="ctr"/>
            <a:r>
              <a:rPr lang="sl-SI" sz="7200" b="1" dirty="0"/>
              <a:t>PETEK, 24. 4. 2020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0BDA7672-C607-41FF-B386-B6B2C87E88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4904" y="2494450"/>
            <a:ext cx="4367601" cy="35631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2400" dirty="0"/>
              <a:t>Danes nadaljuješ od tu naprej.</a:t>
            </a:r>
          </a:p>
          <a:p>
            <a:pPr marL="0" indent="0">
              <a:buNone/>
            </a:pPr>
            <a:r>
              <a:rPr lang="sl-SI" sz="2400" dirty="0"/>
              <a:t>Naučil se boš še nekaj novega </a:t>
            </a:r>
            <a:r>
              <a:rPr lang="sl-SI" sz="2400" dirty="0">
                <a:sym typeface="Wingdings" panose="05000000000000000000" pitchFamily="2" charset="2"/>
              </a:rPr>
              <a:t> </a:t>
            </a:r>
            <a:endParaRPr lang="sl-SI" sz="2400" dirty="0"/>
          </a:p>
        </p:txBody>
      </p:sp>
      <p:pic>
        <p:nvPicPr>
          <p:cNvPr id="4" name="Picture 2" descr="200+ Free Emoji &amp; Smiley Vectors - Pixabay">
            <a:extLst>
              <a:ext uri="{FF2B5EF4-FFF2-40B4-BE49-F238E27FC236}">
                <a16:creationId xmlns:a16="http://schemas.microsoft.com/office/drawing/2014/main" id="{16C2E191-4A65-482B-8DFA-273BB96876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20" b="5"/>
          <a:stretch/>
        </p:blipFill>
        <p:spPr bwMode="auto">
          <a:xfrm>
            <a:off x="6098892" y="2492376"/>
            <a:ext cx="4802404" cy="3563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52328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99">
            <a:alpha val="3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otnik 7">
            <a:extLst>
              <a:ext uri="{FF2B5EF4-FFF2-40B4-BE49-F238E27FC236}">
                <a16:creationId xmlns:a16="http://schemas.microsoft.com/office/drawing/2014/main" id="{3F7B0E88-4B6A-4BC9-AD7F-0C716B6B9DCB}"/>
              </a:ext>
            </a:extLst>
          </p:cNvPr>
          <p:cNvSpPr/>
          <p:nvPr/>
        </p:nvSpPr>
        <p:spPr>
          <a:xfrm>
            <a:off x="908387" y="365125"/>
            <a:ext cx="10375226" cy="6127750"/>
          </a:xfrm>
          <a:prstGeom prst="rect">
            <a:avLst/>
          </a:prstGeom>
          <a:solidFill>
            <a:srgbClr val="F1CC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081D102B-226D-4584-BDA7-08EA3E0DC2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7076" y="435826"/>
            <a:ext cx="10515600" cy="1325563"/>
          </a:xfrm>
        </p:spPr>
        <p:txBody>
          <a:bodyPr/>
          <a:lstStyle/>
          <a:p>
            <a:r>
              <a:rPr lang="sl-SI" b="1" dirty="0"/>
              <a:t>ODŠTEVAM STOTICE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03256F09-A6F3-47C1-970C-00E9C97EC26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289" t="20063" r="53205" b="60348"/>
          <a:stretch/>
        </p:blipFill>
        <p:spPr>
          <a:xfrm>
            <a:off x="2470826" y="2033081"/>
            <a:ext cx="7013642" cy="3287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1954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9963DC82-D111-4796-AC76-84A42E9EEC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6951"/>
            <a:ext cx="10515600" cy="5379156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sl-SI" sz="4000" dirty="0"/>
              <a:t>V pekarni so spekli 400 žemljic. 200 žemljic so že prodali. Koliko žemljic lahko še prodajo?</a:t>
            </a:r>
          </a:p>
          <a:p>
            <a:pPr marL="0" indent="0">
              <a:buNone/>
            </a:pPr>
            <a:endParaRPr lang="sl-SI" sz="3200" dirty="0"/>
          </a:p>
          <a:p>
            <a:pPr marL="0" indent="0">
              <a:buNone/>
            </a:pPr>
            <a:r>
              <a:rPr lang="sl-SI" sz="3200" dirty="0">
                <a:solidFill>
                  <a:srgbClr val="FF0000"/>
                </a:solidFill>
              </a:rPr>
              <a:t>RAČUN:</a:t>
            </a:r>
          </a:p>
          <a:p>
            <a:pPr marL="0" indent="0">
              <a:buNone/>
            </a:pPr>
            <a:r>
              <a:rPr lang="sl-SI" sz="4000" dirty="0"/>
              <a:t>4 S – 2 S = 2 S</a:t>
            </a:r>
          </a:p>
          <a:p>
            <a:pPr marL="0" indent="0">
              <a:buNone/>
            </a:pPr>
            <a:r>
              <a:rPr lang="sl-SI" sz="4000" dirty="0"/>
              <a:t>400 – 200 = 200</a:t>
            </a:r>
          </a:p>
          <a:p>
            <a:pPr marL="0" indent="0">
              <a:buNone/>
            </a:pPr>
            <a:endParaRPr lang="sl-SI" sz="3200" dirty="0"/>
          </a:p>
          <a:p>
            <a:pPr marL="0" indent="0">
              <a:buNone/>
            </a:pPr>
            <a:r>
              <a:rPr lang="sl-SI" sz="3200" dirty="0">
                <a:solidFill>
                  <a:srgbClr val="FF0000"/>
                </a:solidFill>
              </a:rPr>
              <a:t>ODGOVOR:</a:t>
            </a:r>
          </a:p>
          <a:p>
            <a:pPr marL="0" indent="0">
              <a:buNone/>
            </a:pPr>
            <a:r>
              <a:rPr lang="sl-SI" sz="4000" dirty="0"/>
              <a:t>Prodajo lahko še 200 žemljic.</a:t>
            </a:r>
            <a:endParaRPr lang="sl-SI" sz="3600" dirty="0"/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D88C8381-E118-4D5A-BC79-60A4A52628E6}"/>
              </a:ext>
            </a:extLst>
          </p:cNvPr>
          <p:cNvSpPr txBox="1"/>
          <p:nvPr/>
        </p:nvSpPr>
        <p:spPr>
          <a:xfrm>
            <a:off x="2675467" y="61893"/>
            <a:ext cx="64120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800" b="1" dirty="0">
                <a:solidFill>
                  <a:srgbClr val="002060"/>
                </a:solidFill>
              </a:rPr>
              <a:t>BESEDILNO NALOGO PREPIŠI V ZVEZEK</a:t>
            </a:r>
          </a:p>
          <a:p>
            <a:pPr algn="ctr"/>
            <a:r>
              <a:rPr lang="sl-SI" sz="2800" b="1" dirty="0">
                <a:solidFill>
                  <a:srgbClr val="002060"/>
                </a:solidFill>
              </a:rPr>
              <a:t>NASLOV: </a:t>
            </a:r>
            <a:r>
              <a:rPr lang="sl-SI" sz="2800" b="1" dirty="0">
                <a:solidFill>
                  <a:srgbClr val="FF0000"/>
                </a:solidFill>
              </a:rPr>
              <a:t>ODŠTEVAM STOTICE</a:t>
            </a:r>
          </a:p>
        </p:txBody>
      </p:sp>
    </p:spTree>
    <p:extLst>
      <p:ext uri="{BB962C8B-B14F-4D97-AF65-F5344CB8AC3E}">
        <p14:creationId xmlns:p14="http://schemas.microsoft.com/office/powerpoint/2010/main" val="1703655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99">
            <a:alpha val="3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FA286E8E-8A52-4EB7-B6D2-1485F3B3B5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Naslov 3">
            <a:extLst>
              <a:ext uri="{FF2B5EF4-FFF2-40B4-BE49-F238E27FC236}">
                <a16:creationId xmlns:a16="http://schemas.microsoft.com/office/drawing/2014/main" id="{1CF24834-33CA-4A16-839A-E12012D60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b="1" dirty="0"/>
              <a:t>Račune prepiši v zvezek in jih izračunaj.</a:t>
            </a:r>
            <a:endParaRPr lang="sl-SI" dirty="0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3FBB9894-0C04-452C-8F4B-17072D2CA3B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041" t="59206" r="53274" b="19255"/>
          <a:stretch/>
        </p:blipFill>
        <p:spPr>
          <a:xfrm>
            <a:off x="1991468" y="1953621"/>
            <a:ext cx="8005864" cy="4095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3524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ova 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ova 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ova 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1429</TotalTime>
  <Words>183</Words>
  <Application>Microsoft Office PowerPoint</Application>
  <PresentationFormat>Širokozaslonsko</PresentationFormat>
  <Paragraphs>36</Paragraphs>
  <Slides>9</Slides>
  <Notes>4</Notes>
  <HiddenSlides>0</HiddenSlides>
  <MMClips>0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Comic Sans MS</vt:lpstr>
      <vt:lpstr>Wingdings</vt:lpstr>
      <vt:lpstr>Office Theme</vt:lpstr>
      <vt:lpstr>RAČUNAM DO 1000</vt:lpstr>
      <vt:lpstr>TOREK, 21. 4. 2020 </vt:lpstr>
      <vt:lpstr>SEŠTEVAM STOTICE</vt:lpstr>
      <vt:lpstr>PowerPointova predstavitev</vt:lpstr>
      <vt:lpstr>Račune prepiši v zvezek in jih izračunaj.</vt:lpstr>
      <vt:lpstr>PETEK, 24. 4. 2020</vt:lpstr>
      <vt:lpstr>ODŠTEVAM STOTICE</vt:lpstr>
      <vt:lpstr>PowerPointova predstavitev</vt:lpstr>
      <vt:lpstr>Račune prepiši v zvezek in jih izračunaj.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RAČUNAM DO 1000</dc:title>
  <dc:creator>Mateja Verbanec</dc:creator>
  <cp:lastModifiedBy>Mateja Verbanec</cp:lastModifiedBy>
  <cp:revision>10</cp:revision>
  <dcterms:created xsi:type="dcterms:W3CDTF">2020-04-17T09:58:02Z</dcterms:created>
  <dcterms:modified xsi:type="dcterms:W3CDTF">2020-04-18T09:48:44Z</dcterms:modified>
</cp:coreProperties>
</file>